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58" r:id="rId3"/>
    <p:sldId id="268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</p:sldIdLst>
  <p:sldSz cx="9144000" cy="5143500" type="screen16x9"/>
  <p:notesSz cx="6858000" cy="9144000"/>
  <p:embeddedFontLst>
    <p:embeddedFont>
      <p:font typeface="Raleway" panose="020B0600000101010101" charset="0"/>
      <p:regular r:id="rId24"/>
      <p:bold r:id="rId25"/>
      <p:italic r:id="rId26"/>
      <p:boldItalic r:id="rId27"/>
    </p:embeddedFont>
    <p:embeddedFont>
      <p:font typeface="나눔스퀘어_ac Light" panose="020B0600000101010101" pitchFamily="50" charset="-127"/>
      <p:regular r:id="rId28"/>
    </p:embeddedFont>
    <p:embeddedFont>
      <p:font typeface="Assistant Medium" panose="020B0600000101010101" charset="-79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Assistant" panose="020B0600000101010101" charset="-79"/>
      <p:regular r:id="rId33"/>
      <p:bold r:id="rId34"/>
    </p:embeddedFont>
    <p:embeddedFont>
      <p:font typeface="Alata" panose="020B0600000101010101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AEC"/>
    <a:srgbClr val="8CD8E8"/>
    <a:srgbClr val="C2C5C6"/>
    <a:srgbClr val="E5ECEE"/>
    <a:srgbClr val="C8CBCC"/>
    <a:srgbClr val="B6B7B7"/>
    <a:srgbClr val="8DD9E9"/>
    <a:srgbClr val="AEAFAF"/>
    <a:srgbClr val="F2FAFD"/>
    <a:srgbClr val="B5B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A54710-7D26-4912-AF1F-8A30FD2EA66F}">
  <a:tblStyle styleId="{F0A54710-7D26-4912-AF1F-8A30FD2EA6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C2E5F98-8231-40FD-9232-9CBA0E0B3F4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59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92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299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557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198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87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897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067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546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2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54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19700" y="1403599"/>
            <a:ext cx="67047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86000" y="3156199"/>
            <a:ext cx="4572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222100" y="219400"/>
            <a:ext cx="8699700" cy="4704600"/>
          </a:xfrm>
          <a:prstGeom prst="roundRect">
            <a:avLst>
              <a:gd name="adj" fmla="val 5000"/>
            </a:avLst>
          </a:prstGeom>
          <a:solidFill>
            <a:srgbClr val="FFFFFF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222100" y="219400"/>
            <a:ext cx="8699700" cy="4704600"/>
          </a:xfrm>
          <a:prstGeom prst="roundRect">
            <a:avLst>
              <a:gd name="adj" fmla="val 5000"/>
            </a:avLst>
          </a:prstGeom>
          <a:solidFill>
            <a:srgbClr val="FFFFFF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04683"/>
            <a:ext cx="91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90491"/>
            <a:ext cx="91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4" hasCustomPrompt="1"/>
          </p:nvPr>
        </p:nvSpPr>
        <p:spPr>
          <a:xfrm>
            <a:off x="3190675" y="1404683"/>
            <a:ext cx="91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3190675" y="2990491"/>
            <a:ext cx="91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5661350" y="1404683"/>
            <a:ext cx="91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5661350" y="2990491"/>
            <a:ext cx="91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20000" y="1997675"/>
            <a:ext cx="20118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3190675" y="1997675"/>
            <a:ext cx="20118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5661350" y="1997675"/>
            <a:ext cx="20118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3"/>
          </p:nvPr>
        </p:nvSpPr>
        <p:spPr>
          <a:xfrm>
            <a:off x="720000" y="3583550"/>
            <a:ext cx="20118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3190675" y="3583550"/>
            <a:ext cx="20118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5661350" y="3583550"/>
            <a:ext cx="20118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59" r:id="rId6"/>
    <p:sldLayoutId id="2147483668" r:id="rId7"/>
    <p:sldLayoutId id="2147483669" r:id="rId8"/>
    <p:sldLayoutId id="214748367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ctrTitle"/>
          </p:nvPr>
        </p:nvSpPr>
        <p:spPr>
          <a:xfrm>
            <a:off x="1219700" y="2179423"/>
            <a:ext cx="6704700" cy="9425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/>
              <a:t>PROJECT PROPOSAL</a:t>
            </a:r>
            <a:endParaRPr sz="5400" dirty="0"/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1"/>
          </p:nvPr>
        </p:nvSpPr>
        <p:spPr>
          <a:xfrm>
            <a:off x="6709212" y="3121982"/>
            <a:ext cx="1215188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E7F6FA"/>
                </a:solidFill>
              </a:rPr>
              <a:t>By Young a </a:t>
            </a:r>
            <a:endParaRPr b="1" dirty="0">
              <a:solidFill>
                <a:srgbClr val="E7F6FA"/>
              </a:solidFill>
            </a:endParaRPr>
          </a:p>
        </p:txBody>
      </p:sp>
      <p:sp>
        <p:nvSpPr>
          <p:cNvPr id="4" name="Google Shape;132;p28"/>
          <p:cNvSpPr txBox="1">
            <a:spLocks/>
          </p:cNvSpPr>
          <p:nvPr/>
        </p:nvSpPr>
        <p:spPr>
          <a:xfrm>
            <a:off x="1219700" y="1361491"/>
            <a:ext cx="6704700" cy="94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6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US" sz="3600" dirty="0" smtClean="0"/>
              <a:t>GHIBLI STUDIO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02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latin typeface="+mn-ea"/>
              </a:rPr>
              <a:t>Project Strategy</a:t>
            </a:r>
            <a:endParaRPr lang="en-US" altLang="ko-KR" sz="19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45704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Website Concept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Logo</a:t>
            </a:r>
            <a:r>
              <a:rPr lang="en-US" altLang="ko-KR" sz="1100" dirty="0" smtClean="0">
                <a:solidFill>
                  <a:srgbClr val="AEAFAF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err="1" smtClean="0">
                <a:solidFill>
                  <a:schemeClr val="tx1"/>
                </a:solidFill>
                <a:latin typeface="+mn-ea"/>
                <a:ea typeface="+mn-ea"/>
              </a:rPr>
              <a:t>Typography&amp;color</a:t>
            </a:r>
            <a:r>
              <a:rPr lang="en-US" altLang="ko-KR" sz="1100" dirty="0" smtClean="0">
                <a:solidFill>
                  <a:srgbClr val="B6B7B7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smtClean="0">
                <a:solidFill>
                  <a:srgbClr val="C2C5C6"/>
                </a:solidFill>
              </a:rPr>
              <a:t>Wireframe    </a:t>
            </a:r>
            <a:r>
              <a:rPr lang="en-US" altLang="ko-KR" sz="1100" dirty="0" smtClean="0">
                <a:solidFill>
                  <a:srgbClr val="B6B7B7"/>
                </a:solidFill>
                <a:latin typeface="+mn-ea"/>
                <a:ea typeface="+mn-ea"/>
              </a:rPr>
              <a:t>UI UX</a:t>
            </a:r>
            <a:endParaRPr lang="ko-KR" altLang="en-US" sz="1100" dirty="0">
              <a:solidFill>
                <a:srgbClr val="B6B7B7"/>
              </a:solidFill>
              <a:latin typeface="+mn-ea"/>
              <a:ea typeface="+mn-ea"/>
            </a:endParaRPr>
          </a:p>
        </p:txBody>
      </p:sp>
      <p:sp>
        <p:nvSpPr>
          <p:cNvPr id="35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/>
              <a:t>GHIBLI STUDIO</a:t>
            </a:r>
          </a:p>
          <a:p>
            <a:r>
              <a:rPr lang="en-US" altLang="ko-KR" sz="800" dirty="0" smtClean="0"/>
              <a:t>PROJECTPROPOSAL</a:t>
            </a:r>
            <a:endParaRPr lang="en-US" altLang="ko-KR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368300" y="1550823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8CD8E8"/>
                </a:solidFill>
                <a:latin typeface="+mn-ea"/>
                <a:ea typeface="+mn-ea"/>
              </a:rPr>
              <a:t>Typography</a:t>
            </a:r>
            <a:endParaRPr lang="ko-KR" altLang="en-US" b="1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300" y="1863169"/>
            <a:ext cx="469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latin typeface="+mn-ea"/>
                <a:ea typeface="+mn-ea"/>
              </a:rPr>
              <a:t>지브리</a:t>
            </a:r>
            <a:r>
              <a:rPr lang="ko-KR" altLang="en-US" sz="900" dirty="0" smtClean="0">
                <a:latin typeface="+mn-ea"/>
                <a:ea typeface="+mn-ea"/>
              </a:rPr>
              <a:t> 작품 특유의 수채화느낌에 어울리게</a:t>
            </a:r>
            <a:endParaRPr lang="en-US" altLang="ko-KR" sz="900" dirty="0" smtClean="0">
              <a:latin typeface="+mn-ea"/>
              <a:ea typeface="+mn-ea"/>
            </a:endParaRPr>
          </a:p>
          <a:p>
            <a:r>
              <a:rPr lang="ko-KR" altLang="en-US" sz="900" dirty="0" smtClean="0">
                <a:latin typeface="+mn-ea"/>
                <a:ea typeface="+mn-ea"/>
              </a:rPr>
              <a:t>부드러운 서체</a:t>
            </a:r>
            <a:r>
              <a:rPr lang="en-US" altLang="ko-KR" sz="900" dirty="0" smtClean="0">
                <a:latin typeface="+mn-ea"/>
                <a:ea typeface="+mn-ea"/>
              </a:rPr>
              <a:t> </a:t>
            </a:r>
            <a:r>
              <a:rPr lang="en-US" altLang="ko-KR" sz="900" dirty="0" err="1" smtClean="0">
                <a:latin typeface="+mn-ea"/>
                <a:ea typeface="+mn-ea"/>
              </a:rPr>
              <a:t>NanumSquare</a:t>
            </a:r>
            <a:r>
              <a:rPr lang="en-US" altLang="ko-KR" sz="900" dirty="0" smtClean="0">
                <a:latin typeface="+mn-ea"/>
                <a:ea typeface="+mn-ea"/>
              </a:rPr>
              <a:t> </a:t>
            </a:r>
            <a:r>
              <a:rPr lang="ko-KR" altLang="en-US" sz="900" dirty="0" smtClean="0">
                <a:latin typeface="+mn-ea"/>
                <a:ea typeface="+mn-ea"/>
              </a:rPr>
              <a:t>를 활용하였습니다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41763" y="1550823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8CD8E8"/>
                </a:solidFill>
                <a:latin typeface="+mn-ea"/>
                <a:ea typeface="+mn-ea"/>
              </a:rPr>
              <a:t>Color</a:t>
            </a:r>
            <a:endParaRPr lang="ko-KR" altLang="en-US" b="1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62" y="2147930"/>
            <a:ext cx="1313294" cy="10951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5"/>
          <p:cNvSpPr txBox="1"/>
          <p:nvPr/>
        </p:nvSpPr>
        <p:spPr>
          <a:xfrm>
            <a:off x="368300" y="2921691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rgbClr val="8CD8E8"/>
                </a:solidFill>
                <a:latin typeface="+mn-ea"/>
                <a:ea typeface="+mn-ea"/>
              </a:rPr>
              <a:t>NanumSquare</a:t>
            </a:r>
            <a:endParaRPr lang="ko-KR" altLang="en-US" sz="1200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8299" y="3243052"/>
            <a:ext cx="33816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터널 끝에 있는 드넓은 초원은 어둠이 찾아오자 </a:t>
            </a:r>
            <a:endParaRPr lang="en-US" altLang="ko-KR" sz="9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9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신들의 </a:t>
            </a:r>
            <a:r>
              <a:rPr lang="ko-KR" altLang="en-US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세계로 변한다</a:t>
            </a:r>
            <a:r>
              <a: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 </a:t>
            </a:r>
            <a:r>
              <a:rPr lang="ko-KR" altLang="en-US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인간이 감히 침범할 수 없는 곳에 홀로 남겨진 </a:t>
            </a:r>
            <a:r>
              <a:rPr lang="ko-KR" altLang="en-US" sz="9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치히로는</a:t>
            </a:r>
            <a:r>
              <a:rPr lang="ko-KR" altLang="en-US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한 소년과 함께 돼지가 되어버린 부모님을 구하기로 한다</a:t>
            </a:r>
            <a:r>
              <a: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9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9719" y="2572380"/>
            <a:ext cx="1426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+mn-ea"/>
                <a:ea typeface="+mn-ea"/>
              </a:rPr>
              <a:t>Point Color</a:t>
            </a:r>
            <a:endParaRPr lang="ko-KR" altLang="en-US" sz="1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59" y="2147930"/>
            <a:ext cx="1253452" cy="10951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TextBox 38"/>
          <p:cNvSpPr txBox="1"/>
          <p:nvPr/>
        </p:nvSpPr>
        <p:spPr>
          <a:xfrm>
            <a:off x="5546367" y="3366887"/>
            <a:ext cx="1157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  <a:ea typeface="+mn-ea"/>
              </a:rPr>
              <a:t>#</a:t>
            </a:r>
            <a:r>
              <a:rPr lang="en-US" altLang="ko-KR" sz="800" dirty="0" err="1" smtClean="0">
                <a:solidFill>
                  <a:schemeClr val="tx1"/>
                </a:solidFill>
                <a:latin typeface="+mn-ea"/>
                <a:ea typeface="+mn-ea"/>
              </a:rPr>
              <a:t>fff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  <a:ea typeface="+mn-ea"/>
              </a:rPr>
              <a:t>;</a:t>
            </a:r>
            <a:endParaRPr lang="ko-KR" altLang="en-US" sz="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46367" y="3628497"/>
            <a:ext cx="17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/>
                </a:solidFill>
                <a:latin typeface="+mn-ea"/>
                <a:ea typeface="+mn-ea"/>
              </a:rPr>
              <a:t>C 0% M 0% Y 0% K 0%</a:t>
            </a:r>
            <a:endParaRPr lang="ko-KR" altLang="en-US" sz="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35495" y="2572380"/>
            <a:ext cx="1426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8CD8E8"/>
                </a:solidFill>
                <a:latin typeface="+mn-ea"/>
                <a:ea typeface="+mn-ea"/>
              </a:rPr>
              <a:t>Main Color</a:t>
            </a:r>
            <a:endParaRPr lang="ko-KR" altLang="en-US" sz="1000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15" y="2240216"/>
            <a:ext cx="1313294" cy="9105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Box 42"/>
          <p:cNvSpPr txBox="1"/>
          <p:nvPr/>
        </p:nvSpPr>
        <p:spPr>
          <a:xfrm>
            <a:off x="7293108" y="3366887"/>
            <a:ext cx="1157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  <a:ea typeface="+mn-ea"/>
              </a:rPr>
              <a:t>#fdfdf5;</a:t>
            </a:r>
            <a:endParaRPr lang="ko-KR" altLang="en-US" sz="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70372" y="3628497"/>
            <a:ext cx="17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/>
                </a:solidFill>
                <a:latin typeface="+mn-ea"/>
                <a:ea typeface="+mn-ea"/>
              </a:rPr>
              <a:t>C 1% M 1% Y 6% K 0%</a:t>
            </a:r>
            <a:endParaRPr lang="ko-KR" altLang="en-US" sz="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11190" y="2572380"/>
            <a:ext cx="1426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8CD8E8"/>
                </a:solidFill>
                <a:latin typeface="+mn-ea"/>
                <a:ea typeface="+mn-ea"/>
              </a:rPr>
              <a:t>Sub Color</a:t>
            </a:r>
            <a:endParaRPr lang="ko-KR" altLang="en-US" sz="1000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09311" y="2129216"/>
            <a:ext cx="4911228" cy="1826557"/>
          </a:xfrm>
          <a:prstGeom prst="roundRect">
            <a:avLst/>
          </a:prstGeom>
          <a:noFill/>
          <a:ln w="9525" cap="flat" cmpd="sng" algn="ctr">
            <a:solidFill>
              <a:srgbClr val="8CD8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66236" y="3366887"/>
            <a:ext cx="1157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  <a:ea typeface="+mn-ea"/>
              </a:rPr>
              <a:t>#5fb4c9;</a:t>
            </a:r>
            <a:endParaRPr lang="ko-KR" altLang="en-US" sz="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2362" y="3628497"/>
            <a:ext cx="17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/>
                </a:solidFill>
                <a:latin typeface="+mn-ea"/>
                <a:ea typeface="+mn-ea"/>
              </a:rPr>
              <a:t>C 63% M 16% Y 22% K 0%</a:t>
            </a:r>
            <a:endParaRPr lang="ko-KR" altLang="en-US" sz="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41763" y="1820289"/>
            <a:ext cx="4810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전체적으로 청량한 컨셉을 주려고 </a:t>
            </a:r>
            <a:r>
              <a:rPr lang="ko-KR" altLang="en-US" sz="900" dirty="0" err="1" smtClean="0">
                <a:latin typeface="+mn-ea"/>
                <a:ea typeface="+mn-ea"/>
              </a:rPr>
              <a:t>파랑색을</a:t>
            </a:r>
            <a:r>
              <a:rPr lang="ko-KR" altLang="en-US" sz="900" dirty="0" smtClean="0">
                <a:latin typeface="+mn-ea"/>
                <a:ea typeface="+mn-ea"/>
              </a:rPr>
              <a:t>  주요색상으로 사용하였습니다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334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02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latin typeface="+mn-ea"/>
              </a:rPr>
              <a:t>Project Strategy</a:t>
            </a:r>
            <a:endParaRPr lang="en-US" altLang="ko-KR" sz="19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45704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Website Concept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Logo</a:t>
            </a:r>
            <a:r>
              <a:rPr lang="en-US" altLang="ko-KR" sz="1100" dirty="0" smtClean="0">
                <a:solidFill>
                  <a:srgbClr val="AEAFAF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err="1" smtClean="0">
                <a:solidFill>
                  <a:srgbClr val="C2C5C6"/>
                </a:solidFill>
                <a:latin typeface="+mn-ea"/>
                <a:ea typeface="+mn-ea"/>
              </a:rPr>
              <a:t>Typography&amp;color</a:t>
            </a:r>
            <a:r>
              <a:rPr lang="en-US" altLang="ko-KR" sz="1100" dirty="0">
                <a:solidFill>
                  <a:srgbClr val="C2C5C6"/>
                </a:solidFill>
                <a:latin typeface="+mn-ea"/>
                <a:ea typeface="+mn-ea"/>
              </a:rPr>
              <a:t> </a:t>
            </a:r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   </a:t>
            </a:r>
            <a:r>
              <a:rPr lang="en-US" altLang="ko-KR" sz="1100" dirty="0" smtClean="0">
                <a:solidFill>
                  <a:schemeClr val="tx1"/>
                </a:solidFill>
              </a:rPr>
              <a:t>Wireframe </a:t>
            </a:r>
            <a:r>
              <a:rPr lang="en-US" altLang="ko-KR" sz="1100" dirty="0" smtClean="0"/>
              <a:t>   </a:t>
            </a:r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UI UX</a:t>
            </a:r>
            <a:endParaRPr lang="ko-KR" altLang="en-US" sz="1100" dirty="0">
              <a:solidFill>
                <a:srgbClr val="C2C5C6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7675" y="1072236"/>
            <a:ext cx="8039100" cy="3729283"/>
          </a:xfrm>
          <a:prstGeom prst="rect">
            <a:avLst/>
          </a:prstGeom>
          <a:gradFill flip="none" rotWithShape="1">
            <a:gsLst>
              <a:gs pos="0">
                <a:srgbClr val="8CD8E8"/>
              </a:gs>
              <a:gs pos="42000">
                <a:schemeClr val="bg1"/>
              </a:gs>
              <a:gs pos="100000">
                <a:schemeClr val="accent3">
                  <a:shade val="100000"/>
                  <a:satMod val="115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67780" y="1218677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8CD8E8"/>
                </a:solidFill>
                <a:latin typeface="+mn-ea"/>
                <a:ea typeface="+mn-ea"/>
              </a:rPr>
              <a:t>Main</a:t>
            </a:r>
            <a:endParaRPr lang="ko-KR" altLang="en-US" b="1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84333" y="1316834"/>
            <a:ext cx="2527974" cy="324008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863574" y="1185940"/>
            <a:ext cx="2124075" cy="33637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6"/>
          <a:stretch/>
        </p:blipFill>
        <p:spPr>
          <a:xfrm>
            <a:off x="5239500" y="1466237"/>
            <a:ext cx="1372221" cy="2941280"/>
          </a:xfrm>
          <a:prstGeom prst="rect">
            <a:avLst/>
          </a:prstGeom>
          <a:ln>
            <a:solidFill>
              <a:srgbClr val="93DAEC"/>
            </a:solidFill>
          </a:ln>
        </p:spPr>
      </p:pic>
      <p:sp>
        <p:nvSpPr>
          <p:cNvPr id="48" name="직사각형 47"/>
          <p:cNvSpPr/>
          <p:nvPr/>
        </p:nvSpPr>
        <p:spPr>
          <a:xfrm>
            <a:off x="2060259" y="1372565"/>
            <a:ext cx="2527974" cy="324008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41"/>
          <a:stretch/>
        </p:blipFill>
        <p:spPr>
          <a:xfrm>
            <a:off x="2262209" y="1842369"/>
            <a:ext cx="1372221" cy="2189018"/>
          </a:xfrm>
          <a:prstGeom prst="rect">
            <a:avLst/>
          </a:prstGeom>
          <a:ln>
            <a:solidFill>
              <a:srgbClr val="93DAEC"/>
            </a:solidFill>
          </a:ln>
        </p:spPr>
      </p:pic>
      <p:sp>
        <p:nvSpPr>
          <p:cNvPr id="49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/>
              <a:t>GHIBLI STUDIO</a:t>
            </a:r>
          </a:p>
          <a:p>
            <a:r>
              <a:rPr lang="en-US" altLang="ko-KR" sz="800" dirty="0" smtClean="0"/>
              <a:t>PROJECTPROPOSAL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40074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02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latin typeface="+mn-ea"/>
              </a:rPr>
              <a:t>Project Strategy</a:t>
            </a:r>
            <a:endParaRPr lang="en-US" altLang="ko-KR" sz="19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45704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Website Concept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Logo</a:t>
            </a:r>
            <a:r>
              <a:rPr lang="en-US" altLang="ko-KR" sz="1100" dirty="0" smtClean="0">
                <a:solidFill>
                  <a:srgbClr val="AEAFAF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err="1" smtClean="0">
                <a:solidFill>
                  <a:srgbClr val="C2C5C6"/>
                </a:solidFill>
                <a:latin typeface="+mn-ea"/>
                <a:ea typeface="+mn-ea"/>
              </a:rPr>
              <a:t>Typography&amp;color</a:t>
            </a:r>
            <a:r>
              <a:rPr lang="en-US" altLang="ko-KR" sz="1100" dirty="0">
                <a:solidFill>
                  <a:srgbClr val="C2C5C6"/>
                </a:solidFill>
                <a:latin typeface="+mn-ea"/>
                <a:ea typeface="+mn-ea"/>
              </a:rPr>
              <a:t> </a:t>
            </a:r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   </a:t>
            </a:r>
            <a:r>
              <a:rPr lang="en-US" altLang="ko-KR" sz="1100" dirty="0" smtClean="0">
                <a:solidFill>
                  <a:schemeClr val="tx1"/>
                </a:solidFill>
              </a:rPr>
              <a:t>Wireframe</a:t>
            </a:r>
            <a:r>
              <a:rPr lang="en-US" altLang="ko-KR" sz="1100" dirty="0" smtClean="0"/>
              <a:t>    </a:t>
            </a:r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UI UX</a:t>
            </a:r>
            <a:endParaRPr lang="ko-KR" altLang="en-US" sz="1100" dirty="0">
              <a:solidFill>
                <a:srgbClr val="C2C5C6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7675" y="1072236"/>
            <a:ext cx="8039100" cy="3729283"/>
          </a:xfrm>
          <a:prstGeom prst="rect">
            <a:avLst/>
          </a:prstGeom>
          <a:gradFill flip="none" rotWithShape="1">
            <a:gsLst>
              <a:gs pos="0">
                <a:srgbClr val="8CD8E8"/>
              </a:gs>
              <a:gs pos="42000">
                <a:schemeClr val="bg1"/>
              </a:gs>
              <a:gs pos="100000">
                <a:schemeClr val="accent3">
                  <a:shade val="100000"/>
                  <a:satMod val="115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67780" y="1218677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8CD8E8"/>
                </a:solidFill>
                <a:latin typeface="+mn-ea"/>
                <a:ea typeface="+mn-ea"/>
              </a:rPr>
              <a:t>Sub</a:t>
            </a:r>
            <a:endParaRPr lang="ko-KR" altLang="en-US" b="1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0679" y="1316834"/>
            <a:ext cx="2527974" cy="324008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70678" y="1316834"/>
            <a:ext cx="2527974" cy="324008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89" y="1437471"/>
            <a:ext cx="2187353" cy="2998814"/>
          </a:xfrm>
          <a:prstGeom prst="rect">
            <a:avLst/>
          </a:prstGeom>
          <a:ln>
            <a:solidFill>
              <a:srgbClr val="93DAEC"/>
            </a:solidFill>
          </a:ln>
        </p:spPr>
      </p:pic>
      <p:sp>
        <p:nvSpPr>
          <p:cNvPr id="13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/>
              <a:t>GHIBLI STUDIO</a:t>
            </a:r>
          </a:p>
          <a:p>
            <a:r>
              <a:rPr lang="en-US" altLang="ko-KR" sz="800" dirty="0" smtClean="0"/>
              <a:t>PROJECTPROPOSAL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9344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02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latin typeface="+mn-ea"/>
              </a:rPr>
              <a:t>Project Strategy</a:t>
            </a:r>
            <a:endParaRPr lang="en-US" altLang="ko-KR" sz="19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45704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Website Concept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Logo</a:t>
            </a:r>
            <a:r>
              <a:rPr lang="en-US" altLang="ko-KR" sz="1100" dirty="0" smtClean="0">
                <a:solidFill>
                  <a:srgbClr val="AEAFAF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err="1" smtClean="0">
                <a:solidFill>
                  <a:srgbClr val="C2C5C6"/>
                </a:solidFill>
                <a:latin typeface="+mn-ea"/>
                <a:ea typeface="+mn-ea"/>
              </a:rPr>
              <a:t>Typography&amp;color</a:t>
            </a:r>
            <a:r>
              <a:rPr lang="en-US" altLang="ko-KR" sz="1100" dirty="0">
                <a:solidFill>
                  <a:srgbClr val="C2C5C6"/>
                </a:solidFill>
                <a:latin typeface="+mn-ea"/>
                <a:ea typeface="+mn-ea"/>
              </a:rPr>
              <a:t> </a:t>
            </a:r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   </a:t>
            </a:r>
            <a:r>
              <a:rPr lang="en-US" altLang="ko-KR" sz="1100" dirty="0" smtClean="0">
                <a:solidFill>
                  <a:srgbClr val="C2C5C6"/>
                </a:solidFill>
              </a:rPr>
              <a:t>Wireframe</a:t>
            </a:r>
            <a:r>
              <a:rPr lang="en-US" altLang="ko-KR" sz="1100" dirty="0" smtClean="0"/>
              <a:t>   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UI UX</a:t>
            </a:r>
            <a:endParaRPr lang="ko-KR" altLang="en-US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7675" y="1072236"/>
            <a:ext cx="8039100" cy="3729283"/>
          </a:xfrm>
          <a:prstGeom prst="rect">
            <a:avLst/>
          </a:prstGeom>
          <a:gradFill flip="none" rotWithShape="1">
            <a:gsLst>
              <a:gs pos="0">
                <a:srgbClr val="8CD8E8"/>
              </a:gs>
              <a:gs pos="42000">
                <a:schemeClr val="bg1"/>
              </a:gs>
              <a:gs pos="100000">
                <a:schemeClr val="accent3">
                  <a:shade val="100000"/>
                  <a:satMod val="115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22524" y="1361394"/>
            <a:ext cx="2394243" cy="3030656"/>
          </a:xfrm>
          <a:prstGeom prst="rect">
            <a:avLst/>
          </a:prstGeom>
          <a:solidFill>
            <a:srgbClr val="8CD8E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한쪽 모서리가 잘린 사각형 21"/>
          <p:cNvSpPr/>
          <p:nvPr/>
        </p:nvSpPr>
        <p:spPr>
          <a:xfrm>
            <a:off x="3397855" y="3453708"/>
            <a:ext cx="578558" cy="129084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93D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97855" y="3582793"/>
            <a:ext cx="2242378" cy="809919"/>
          </a:xfrm>
          <a:prstGeom prst="rect">
            <a:avLst/>
          </a:prstGeom>
          <a:solidFill>
            <a:schemeClr val="bg1"/>
          </a:solidFill>
          <a:ln w="19050">
            <a:solidFill>
              <a:srgbClr val="93D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855" y="3625092"/>
            <a:ext cx="2317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스크롤이 내려가는 것에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 smtClean="0">
                <a:latin typeface="+mn-ea"/>
                <a:ea typeface="+mn-ea"/>
              </a:rPr>
              <a:t>맞춰서 텍스트와</a:t>
            </a:r>
            <a:endParaRPr lang="en-US" altLang="ko-KR" sz="800" dirty="0" smtClean="0">
              <a:latin typeface="+mn-ea"/>
              <a:ea typeface="+mn-ea"/>
            </a:endParaRPr>
          </a:p>
          <a:p>
            <a:r>
              <a:rPr lang="ko-KR" altLang="en-US" sz="800" dirty="0" smtClean="0">
                <a:latin typeface="+mn-ea"/>
                <a:ea typeface="+mn-ea"/>
              </a:rPr>
              <a:t>애니메이션이 역동적으로 움직이게 구성하였습니다</a:t>
            </a:r>
            <a:r>
              <a:rPr lang="en-US" altLang="ko-KR" sz="800" dirty="0" smtClean="0">
                <a:latin typeface="+mn-ea"/>
                <a:ea typeface="+mn-ea"/>
              </a:rPr>
              <a:t>. </a:t>
            </a:r>
            <a:r>
              <a:rPr lang="ko-KR" altLang="en-US" sz="800" dirty="0" smtClean="0">
                <a:latin typeface="+mn-ea"/>
                <a:ea typeface="+mn-ea"/>
              </a:rPr>
              <a:t>작은캐릭터들을 계속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 smtClean="0">
                <a:latin typeface="+mn-ea"/>
                <a:ea typeface="+mn-ea"/>
              </a:rPr>
              <a:t>움직이게 하면서 스토리를</a:t>
            </a:r>
            <a:endParaRPr lang="en-US" altLang="ko-KR" sz="800" dirty="0" smtClean="0">
              <a:latin typeface="+mn-ea"/>
              <a:ea typeface="+mn-ea"/>
            </a:endParaRPr>
          </a:p>
          <a:p>
            <a:r>
              <a:rPr lang="ko-KR" altLang="en-US" sz="800" dirty="0" smtClean="0">
                <a:latin typeface="+mn-ea"/>
                <a:ea typeface="+mn-ea"/>
              </a:rPr>
              <a:t>더 읽게 하는 의도로 디자인 했습니다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04739" y="3425917"/>
            <a:ext cx="5785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rgbClr val="93DAEC"/>
                </a:solidFill>
                <a:latin typeface="+mn-ea"/>
                <a:ea typeface="+mn-ea"/>
              </a:rPr>
              <a:t>UI Design</a:t>
            </a:r>
            <a:endParaRPr lang="ko-KR" altLang="en-US" sz="600" b="1" dirty="0">
              <a:solidFill>
                <a:srgbClr val="93DAEC"/>
              </a:solidFill>
              <a:latin typeface="+mn-ea"/>
              <a:ea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H="1" flipV="1">
            <a:off x="3397855" y="2352129"/>
            <a:ext cx="2918" cy="1103065"/>
          </a:xfrm>
          <a:prstGeom prst="line">
            <a:avLst/>
          </a:prstGeom>
          <a:ln w="12700">
            <a:solidFill>
              <a:srgbClr val="8CD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2908874" y="2064949"/>
            <a:ext cx="488981" cy="287179"/>
          </a:xfrm>
          <a:prstGeom prst="line">
            <a:avLst/>
          </a:prstGeom>
          <a:ln>
            <a:solidFill>
              <a:srgbClr val="8CD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39219" y="1361394"/>
            <a:ext cx="2163819" cy="3030656"/>
          </a:xfrm>
          <a:prstGeom prst="rect">
            <a:avLst/>
          </a:prstGeom>
          <a:solidFill>
            <a:srgbClr val="8CD8E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38004" r="27921" b="38831"/>
          <a:stretch/>
        </p:blipFill>
        <p:spPr>
          <a:xfrm>
            <a:off x="722524" y="1351182"/>
            <a:ext cx="1899426" cy="3041529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850533" y="1992195"/>
            <a:ext cx="116681" cy="116681"/>
          </a:xfrm>
          <a:prstGeom prst="ellipse">
            <a:avLst/>
          </a:prstGeom>
          <a:ln w="9525">
            <a:solidFill>
              <a:srgbClr val="8CD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382939" y="1755797"/>
            <a:ext cx="1364968" cy="2346303"/>
          </a:xfrm>
          <a:prstGeom prst="rect">
            <a:avLst/>
          </a:prstGeom>
          <a:ln w="9525">
            <a:solidFill>
              <a:srgbClr val="8CD8E8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70" y="1326287"/>
            <a:ext cx="1110344" cy="239985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0" b="59630"/>
          <a:stretch/>
        </p:blipFill>
        <p:spPr>
          <a:xfrm>
            <a:off x="5836332" y="2031552"/>
            <a:ext cx="1227171" cy="23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7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7675" y="1072236"/>
            <a:ext cx="8039100" cy="3729283"/>
          </a:xfrm>
          <a:prstGeom prst="rect">
            <a:avLst/>
          </a:prstGeom>
          <a:gradFill flip="none" rotWithShape="1">
            <a:gsLst>
              <a:gs pos="0">
                <a:srgbClr val="8CD8E8"/>
              </a:gs>
              <a:gs pos="42000">
                <a:schemeClr val="bg1"/>
              </a:gs>
              <a:gs pos="100000">
                <a:schemeClr val="accent3">
                  <a:shade val="100000"/>
                  <a:satMod val="115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03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solidFill>
                  <a:schemeClr val="tx1"/>
                </a:solidFill>
                <a:latin typeface="+mn-ea"/>
                <a:ea typeface="+mn-ea"/>
              </a:rPr>
              <a:t>Website Building</a:t>
            </a:r>
            <a:endParaRPr lang="en-US" altLang="ko-KR" sz="1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1405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Code / Implement</a:t>
            </a:r>
            <a:endParaRPr lang="en-US" altLang="ko-KR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/>
              <a:t>GHIBLI STUDIO</a:t>
            </a:r>
          </a:p>
          <a:p>
            <a:r>
              <a:rPr lang="en-US" altLang="ko-KR" sz="800" dirty="0" smtClean="0"/>
              <a:t>PROJECTPROPOSAL</a:t>
            </a:r>
            <a:endParaRPr lang="en-US" altLang="ko-KR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476" t="11455" r="53967" b="58068"/>
          <a:stretch/>
        </p:blipFill>
        <p:spPr>
          <a:xfrm>
            <a:off x="1609533" y="1220396"/>
            <a:ext cx="2962492" cy="198726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683121" y="1747205"/>
            <a:ext cx="116681" cy="116681"/>
          </a:xfrm>
          <a:prstGeom prst="ellipse">
            <a:avLst/>
          </a:prstGeom>
          <a:ln w="9525">
            <a:solidFill>
              <a:srgbClr val="8CD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15" idx="7"/>
          </p:cNvCxnSpPr>
          <p:nvPr/>
        </p:nvCxnSpPr>
        <p:spPr>
          <a:xfrm flipV="1">
            <a:off x="3782714" y="1563700"/>
            <a:ext cx="249344" cy="200593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032058" y="1563700"/>
            <a:ext cx="1403350" cy="0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461" y="4017700"/>
            <a:ext cx="4438650" cy="238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61" y="2585941"/>
            <a:ext cx="4438650" cy="13430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18883" y="1713061"/>
            <a:ext cx="334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93DAEC"/>
                </a:solidFill>
                <a:latin typeface="+mn-ea"/>
                <a:ea typeface="+mn-ea"/>
              </a:rPr>
              <a:t>메인메뉴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 </a:t>
            </a:r>
            <a:r>
              <a:rPr lang="ko-KR" altLang="en-US" sz="800" b="1" dirty="0" err="1" smtClean="0">
                <a:solidFill>
                  <a:srgbClr val="93DAEC"/>
                </a:solidFill>
                <a:latin typeface="+mn-ea"/>
                <a:ea typeface="+mn-ea"/>
              </a:rPr>
              <a:t>선택시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 서브메뉴가 내려가고 </a:t>
            </a:r>
            <a:endParaRPr lang="en-US" altLang="ko-KR" sz="800" b="1" dirty="0" smtClean="0">
              <a:solidFill>
                <a:srgbClr val="93DAEC"/>
              </a:solidFill>
              <a:latin typeface="+mn-ea"/>
              <a:ea typeface="+mn-ea"/>
            </a:endParaRPr>
          </a:p>
          <a:p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올라가는 코드를 자바스크립트로 구현하였고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,</a:t>
            </a:r>
          </a:p>
          <a:p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CSS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를 활용하여 텍스트 선택 시 색상이 변경되게 하였습니다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.</a:t>
            </a:r>
            <a:endParaRPr lang="ko-KR" altLang="en-US" sz="800" b="1" dirty="0">
              <a:solidFill>
                <a:srgbClr val="93DAE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84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447675" y="1072236"/>
            <a:ext cx="8039100" cy="3729283"/>
          </a:xfrm>
          <a:prstGeom prst="rect">
            <a:avLst/>
          </a:prstGeom>
          <a:gradFill flip="none" rotWithShape="1">
            <a:gsLst>
              <a:gs pos="0">
                <a:srgbClr val="8CD8E8"/>
              </a:gs>
              <a:gs pos="42000">
                <a:schemeClr val="bg1"/>
              </a:gs>
              <a:gs pos="100000">
                <a:schemeClr val="accent3">
                  <a:shade val="100000"/>
                  <a:satMod val="115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03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solidFill>
                  <a:schemeClr val="tx1"/>
                </a:solidFill>
                <a:latin typeface="+mn-ea"/>
                <a:ea typeface="+mn-ea"/>
              </a:rPr>
              <a:t>Website Building</a:t>
            </a:r>
            <a:endParaRPr lang="en-US" altLang="ko-KR" sz="1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1405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Code / Implement</a:t>
            </a:r>
            <a:endParaRPr lang="en-US" altLang="ko-KR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/>
              <a:t>GHIBLI STUDIO</a:t>
            </a:r>
          </a:p>
          <a:p>
            <a:r>
              <a:rPr lang="en-US" altLang="ko-KR" sz="800" dirty="0" smtClean="0"/>
              <a:t>PROJECTPROPOSAL</a:t>
            </a:r>
            <a:endParaRPr lang="en-US" altLang="ko-KR" sz="800" dirty="0"/>
          </a:p>
        </p:txBody>
      </p:sp>
      <p:sp>
        <p:nvSpPr>
          <p:cNvPr id="15" name="타원 14"/>
          <p:cNvSpPr/>
          <p:nvPr/>
        </p:nvSpPr>
        <p:spPr>
          <a:xfrm>
            <a:off x="3683121" y="1747205"/>
            <a:ext cx="116681" cy="116681"/>
          </a:xfrm>
          <a:prstGeom prst="ellipse">
            <a:avLst/>
          </a:prstGeom>
          <a:ln w="9525">
            <a:solidFill>
              <a:srgbClr val="8CD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15" idx="7"/>
          </p:cNvCxnSpPr>
          <p:nvPr/>
        </p:nvCxnSpPr>
        <p:spPr>
          <a:xfrm flipV="1">
            <a:off x="3782714" y="1563700"/>
            <a:ext cx="249344" cy="200593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032058" y="1563700"/>
            <a:ext cx="1403350" cy="0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18883" y="1713061"/>
            <a:ext cx="3567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각 버튼을 클릭하면 카드형식으로 제작한 각 캐릭터들의 소개가 나옵니다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.</a:t>
            </a:r>
          </a:p>
          <a:p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이미지만 있는 버튼은 마우스를 가져다 대면 확대가 됩니다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.</a:t>
            </a:r>
          </a:p>
          <a:p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버튼은 </a:t>
            </a:r>
            <a:r>
              <a:rPr lang="ko-KR" altLang="en-US" sz="800" b="1" dirty="0" err="1" smtClean="0">
                <a:solidFill>
                  <a:srgbClr val="93DAEC"/>
                </a:solidFill>
                <a:latin typeface="+mn-ea"/>
                <a:ea typeface="+mn-ea"/>
              </a:rPr>
              <a:t>클릭시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 </a:t>
            </a:r>
            <a:r>
              <a:rPr lang="ko-KR" altLang="en-US" sz="800" b="1" dirty="0" err="1" smtClean="0">
                <a:solidFill>
                  <a:srgbClr val="93DAEC"/>
                </a:solidFill>
                <a:latin typeface="+mn-ea"/>
                <a:ea typeface="+mn-ea"/>
              </a:rPr>
              <a:t>버튼색이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 계속 </a:t>
            </a:r>
            <a:r>
              <a:rPr lang="ko-KR" altLang="en-US" sz="800" b="1" dirty="0" err="1" smtClean="0">
                <a:solidFill>
                  <a:srgbClr val="93DAEC"/>
                </a:solidFill>
                <a:latin typeface="+mn-ea"/>
                <a:ea typeface="+mn-ea"/>
              </a:rPr>
              <a:t>활성화될수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 있게 구현하였습니다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.</a:t>
            </a:r>
            <a:endParaRPr lang="ko-KR" altLang="en-US" sz="800" b="1" dirty="0">
              <a:solidFill>
                <a:srgbClr val="93DAEC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2" t="61964" r="27101" b="28632"/>
          <a:stretch/>
        </p:blipFill>
        <p:spPr>
          <a:xfrm>
            <a:off x="927563" y="1173820"/>
            <a:ext cx="2704416" cy="19424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533" y="2640123"/>
            <a:ext cx="3402061" cy="15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447675" y="1072236"/>
            <a:ext cx="8039100" cy="3729283"/>
          </a:xfrm>
          <a:prstGeom prst="rect">
            <a:avLst/>
          </a:prstGeom>
          <a:gradFill flip="none" rotWithShape="1">
            <a:gsLst>
              <a:gs pos="0">
                <a:srgbClr val="8CD8E8"/>
              </a:gs>
              <a:gs pos="42000">
                <a:schemeClr val="bg1"/>
              </a:gs>
              <a:gs pos="100000">
                <a:schemeClr val="accent3">
                  <a:shade val="100000"/>
                  <a:satMod val="115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03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solidFill>
                  <a:schemeClr val="tx1"/>
                </a:solidFill>
                <a:latin typeface="+mn-ea"/>
                <a:ea typeface="+mn-ea"/>
              </a:rPr>
              <a:t>Website Building</a:t>
            </a:r>
            <a:endParaRPr lang="en-US" altLang="ko-KR" sz="1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1405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Code / Implement</a:t>
            </a:r>
            <a:endParaRPr lang="en-US" altLang="ko-KR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/>
              <a:t>GHIBLI STUDIO</a:t>
            </a:r>
          </a:p>
          <a:p>
            <a:r>
              <a:rPr lang="en-US" altLang="ko-KR" sz="800" dirty="0" smtClean="0"/>
              <a:t>PROJECTPROPOSAL</a:t>
            </a:r>
            <a:endParaRPr lang="en-US" altLang="ko-KR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4918883" y="1713061"/>
            <a:ext cx="334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좌우 카드 클릭 시 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180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도 회전하는  </a:t>
            </a:r>
            <a:r>
              <a:rPr lang="en-US" altLang="ko-KR" sz="800" b="1" dirty="0" err="1" smtClean="0">
                <a:solidFill>
                  <a:srgbClr val="93DAEC"/>
                </a:solidFill>
                <a:latin typeface="+mn-ea"/>
                <a:ea typeface="+mn-ea"/>
              </a:rPr>
              <a:t>css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를 구현하였습니다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.</a:t>
            </a:r>
          </a:p>
          <a:p>
            <a:endParaRPr lang="ko-KR" altLang="en-US" sz="800" b="1" dirty="0">
              <a:solidFill>
                <a:srgbClr val="93DAEC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3" y="1272493"/>
            <a:ext cx="3152068" cy="1935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0694" t="23518" r="21806" b="9691"/>
          <a:stretch/>
        </p:blipFill>
        <p:spPr>
          <a:xfrm>
            <a:off x="2494753" y="2573704"/>
            <a:ext cx="3152068" cy="193516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683121" y="1747205"/>
            <a:ext cx="116681" cy="116681"/>
          </a:xfrm>
          <a:prstGeom prst="ellipse">
            <a:avLst/>
          </a:prstGeom>
          <a:ln w="9525">
            <a:solidFill>
              <a:srgbClr val="8CD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15" idx="7"/>
          </p:cNvCxnSpPr>
          <p:nvPr/>
        </p:nvCxnSpPr>
        <p:spPr>
          <a:xfrm flipV="1">
            <a:off x="3782714" y="1563700"/>
            <a:ext cx="249344" cy="200593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032058" y="1563700"/>
            <a:ext cx="1403350" cy="0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124" y="2395083"/>
            <a:ext cx="2173154" cy="4365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123" y="2988365"/>
            <a:ext cx="2201285" cy="10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7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447675" y="1072236"/>
            <a:ext cx="8039100" cy="3729283"/>
          </a:xfrm>
          <a:prstGeom prst="rect">
            <a:avLst/>
          </a:prstGeom>
          <a:gradFill flip="none" rotWithShape="1">
            <a:gsLst>
              <a:gs pos="0">
                <a:srgbClr val="8CD8E8"/>
              </a:gs>
              <a:gs pos="42000">
                <a:schemeClr val="bg1"/>
              </a:gs>
              <a:gs pos="100000">
                <a:schemeClr val="accent3">
                  <a:shade val="100000"/>
                  <a:satMod val="115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03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solidFill>
                  <a:schemeClr val="tx1"/>
                </a:solidFill>
                <a:latin typeface="+mn-ea"/>
                <a:ea typeface="+mn-ea"/>
              </a:rPr>
              <a:t>Website Building</a:t>
            </a:r>
            <a:endParaRPr lang="en-US" altLang="ko-KR" sz="1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1405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Code / Implement</a:t>
            </a:r>
            <a:endParaRPr lang="en-US" altLang="ko-KR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23239" y="4378734"/>
            <a:ext cx="334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93DAEC"/>
                </a:solidFill>
                <a:latin typeface="+mn-ea"/>
                <a:ea typeface="+mn-ea"/>
              </a:rPr>
              <a:t>지브리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 박물관을 소개하는 구간입니다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.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다음버튼을 클릭하면</a:t>
            </a:r>
            <a:endParaRPr lang="en-US" altLang="ko-KR" sz="800" b="1" dirty="0" smtClean="0">
              <a:solidFill>
                <a:srgbClr val="93DAEC"/>
              </a:solidFill>
              <a:latin typeface="+mn-ea"/>
              <a:ea typeface="+mn-ea"/>
            </a:endParaRPr>
          </a:p>
          <a:p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 슬라이드형식으로 넘어가면서 확인할 수 있습니다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.</a:t>
            </a:r>
            <a:endParaRPr lang="ko-KR" altLang="en-US" sz="800" b="1" dirty="0">
              <a:solidFill>
                <a:srgbClr val="93DAEC"/>
              </a:solidFill>
              <a:latin typeface="+mn-ea"/>
              <a:ea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218426" y="4342245"/>
            <a:ext cx="1736354" cy="0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0416" t="30062" r="20694" b="14259"/>
          <a:stretch/>
        </p:blipFill>
        <p:spPr>
          <a:xfrm>
            <a:off x="459137" y="1258034"/>
            <a:ext cx="2488464" cy="15841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0347" t="29568" r="21459" b="14013"/>
          <a:stretch/>
        </p:blipFill>
        <p:spPr>
          <a:xfrm>
            <a:off x="2286273" y="2529840"/>
            <a:ext cx="2529151" cy="15368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588" y="1072237"/>
            <a:ext cx="2998054" cy="3518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2218426" y="3722397"/>
            <a:ext cx="166615" cy="619848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2340431" y="3622992"/>
            <a:ext cx="116681" cy="116681"/>
          </a:xfrm>
          <a:prstGeom prst="ellipse">
            <a:avLst/>
          </a:prstGeom>
          <a:ln w="9525">
            <a:solidFill>
              <a:srgbClr val="8CD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7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447675" y="1072236"/>
            <a:ext cx="8039100" cy="3729283"/>
          </a:xfrm>
          <a:prstGeom prst="rect">
            <a:avLst/>
          </a:prstGeom>
          <a:gradFill flip="none" rotWithShape="1">
            <a:gsLst>
              <a:gs pos="0">
                <a:srgbClr val="8CD8E8"/>
              </a:gs>
              <a:gs pos="42000">
                <a:schemeClr val="bg1"/>
              </a:gs>
              <a:gs pos="100000">
                <a:schemeClr val="accent3">
                  <a:shade val="100000"/>
                  <a:satMod val="115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03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solidFill>
                  <a:schemeClr val="tx1"/>
                </a:solidFill>
                <a:latin typeface="+mn-ea"/>
                <a:ea typeface="+mn-ea"/>
              </a:rPr>
              <a:t>Website Building</a:t>
            </a:r>
            <a:endParaRPr lang="en-US" altLang="ko-KR" sz="1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1405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Code / Implement</a:t>
            </a:r>
            <a:endParaRPr lang="en-US" altLang="ko-KR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73880" y="1838268"/>
            <a:ext cx="3340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스크롤이 되면서 텍스트와 사진이 부드러운 모션으로 나옵니다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.</a:t>
            </a:r>
            <a:endParaRPr lang="ko-KR" altLang="en-US" sz="800" b="1" dirty="0">
              <a:solidFill>
                <a:srgbClr val="93DAEC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22" b="38519"/>
          <a:stretch/>
        </p:blipFill>
        <p:spPr>
          <a:xfrm>
            <a:off x="436018" y="1231606"/>
            <a:ext cx="3247103" cy="3180348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075921" y="1838268"/>
            <a:ext cx="116681" cy="116681"/>
          </a:xfrm>
          <a:prstGeom prst="ellipse">
            <a:avLst/>
          </a:prstGeom>
          <a:ln w="9525">
            <a:solidFill>
              <a:srgbClr val="8CD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15" idx="7"/>
          </p:cNvCxnSpPr>
          <p:nvPr/>
        </p:nvCxnSpPr>
        <p:spPr>
          <a:xfrm flipV="1">
            <a:off x="3175514" y="1654763"/>
            <a:ext cx="249344" cy="200593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424858" y="1654763"/>
            <a:ext cx="1403350" cy="0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511" y="2328153"/>
            <a:ext cx="3414131" cy="20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47675" y="1072236"/>
            <a:ext cx="8039100" cy="3729283"/>
          </a:xfrm>
          <a:prstGeom prst="rect">
            <a:avLst/>
          </a:prstGeom>
          <a:gradFill flip="none" rotWithShape="1">
            <a:gsLst>
              <a:gs pos="0">
                <a:srgbClr val="8CD8E8"/>
              </a:gs>
              <a:gs pos="42000">
                <a:schemeClr val="bg1"/>
              </a:gs>
              <a:gs pos="100000">
                <a:schemeClr val="accent3">
                  <a:shade val="100000"/>
                  <a:satMod val="115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03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solidFill>
                  <a:schemeClr val="tx1"/>
                </a:solidFill>
                <a:latin typeface="+mn-ea"/>
                <a:ea typeface="+mn-ea"/>
              </a:rPr>
              <a:t>Website Building</a:t>
            </a:r>
            <a:endParaRPr lang="en-US" altLang="ko-KR" sz="1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1405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Code / Implement</a:t>
            </a:r>
            <a:endParaRPr lang="en-US" altLang="ko-KR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1733" y="4056787"/>
            <a:ext cx="334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 smtClean="0">
                <a:solidFill>
                  <a:srgbClr val="93DAEC"/>
                </a:solidFill>
                <a:latin typeface="+mn-ea"/>
                <a:ea typeface="+mn-ea"/>
              </a:rPr>
              <a:t>css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로 달력 박스의 모서리를</a:t>
            </a:r>
            <a:r>
              <a:rPr lang="en-US" altLang="ko-KR" sz="800" b="1" dirty="0">
                <a:solidFill>
                  <a:srgbClr val="93DAEC"/>
                </a:solidFill>
                <a:latin typeface="+mn-ea"/>
                <a:ea typeface="+mn-ea"/>
              </a:rPr>
              <a:t> 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둥글게 하였고 </a:t>
            </a:r>
            <a:r>
              <a:rPr lang="en-US" altLang="ko-KR" sz="800" b="1" dirty="0">
                <a:solidFill>
                  <a:srgbClr val="93DAEC"/>
                </a:solidFill>
                <a:latin typeface="+mn-ea"/>
                <a:ea typeface="+mn-ea"/>
              </a:rPr>
              <a:t> 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각 일자들에</a:t>
            </a:r>
            <a:r>
              <a:rPr lang="en-US" altLang="ko-KR" sz="800" b="1" dirty="0">
                <a:solidFill>
                  <a:srgbClr val="93DAEC"/>
                </a:solidFill>
                <a:latin typeface="+mn-ea"/>
                <a:ea typeface="+mn-ea"/>
              </a:rPr>
              <a:t> 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마우스를</a:t>
            </a:r>
            <a:endParaRPr lang="en-US" altLang="ko-KR" sz="800" b="1" dirty="0" smtClean="0">
              <a:solidFill>
                <a:srgbClr val="93DAEC"/>
              </a:solidFill>
              <a:latin typeface="+mn-ea"/>
              <a:ea typeface="+mn-ea"/>
            </a:endParaRPr>
          </a:p>
          <a:p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가져다 대면 둥근 모서리의 작은박스들이 생기게 구현하였습니다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.</a:t>
            </a:r>
            <a:endParaRPr lang="ko-KR" altLang="en-US" sz="800" b="1" dirty="0">
              <a:solidFill>
                <a:srgbClr val="93DAEC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8226" t="33029" r="38064" b="15645"/>
          <a:stretch/>
        </p:blipFill>
        <p:spPr>
          <a:xfrm>
            <a:off x="444006" y="1542533"/>
            <a:ext cx="3210540" cy="2305568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246033" y="3338116"/>
            <a:ext cx="116681" cy="116681"/>
          </a:xfrm>
          <a:prstGeom prst="ellipse">
            <a:avLst/>
          </a:prstGeom>
          <a:ln w="9525">
            <a:solidFill>
              <a:srgbClr val="8CD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15" idx="5"/>
          </p:cNvCxnSpPr>
          <p:nvPr/>
        </p:nvCxnSpPr>
        <p:spPr>
          <a:xfrm>
            <a:off x="2345626" y="3437709"/>
            <a:ext cx="266432" cy="580503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612058" y="4018211"/>
            <a:ext cx="1403350" cy="0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797" y="1628775"/>
            <a:ext cx="2431845" cy="273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CONTENTS</a:t>
            </a:r>
            <a:endParaRPr dirty="0"/>
          </a:p>
        </p:txBody>
      </p:sp>
      <p:sp>
        <p:nvSpPr>
          <p:cNvPr id="148" name="Google Shape;148;p30"/>
          <p:cNvSpPr txBox="1">
            <a:spLocks noGrp="1"/>
          </p:cNvSpPr>
          <p:nvPr>
            <p:ph type="title" idx="2"/>
          </p:nvPr>
        </p:nvSpPr>
        <p:spPr>
          <a:xfrm>
            <a:off x="720000" y="1164043"/>
            <a:ext cx="20118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01. </a:t>
            </a:r>
            <a:br>
              <a:rPr lang="en" sz="1500" dirty="0" smtClean="0"/>
            </a:br>
            <a:r>
              <a:rPr lang="en" sz="1500" dirty="0" smtClean="0"/>
              <a:t>Project Research</a:t>
            </a:r>
            <a:endParaRPr sz="1500" dirty="0"/>
          </a:p>
        </p:txBody>
      </p:sp>
      <p:sp>
        <p:nvSpPr>
          <p:cNvPr id="150" name="Google Shape;150;p30"/>
          <p:cNvSpPr txBox="1">
            <a:spLocks noGrp="1"/>
          </p:cNvSpPr>
          <p:nvPr>
            <p:ph type="title" idx="4"/>
          </p:nvPr>
        </p:nvSpPr>
        <p:spPr>
          <a:xfrm>
            <a:off x="2877842" y="1164043"/>
            <a:ext cx="1200851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02.   Strategy</a:t>
            </a:r>
            <a:endParaRPr sz="1500" dirty="0"/>
          </a:p>
        </p:txBody>
      </p:sp>
      <p:sp>
        <p:nvSpPr>
          <p:cNvPr id="152" name="Google Shape;152;p30"/>
          <p:cNvSpPr txBox="1">
            <a:spLocks noGrp="1"/>
          </p:cNvSpPr>
          <p:nvPr>
            <p:ph type="title" idx="6"/>
          </p:nvPr>
        </p:nvSpPr>
        <p:spPr>
          <a:xfrm>
            <a:off x="4850399" y="1164043"/>
            <a:ext cx="1665882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03. </a:t>
            </a:r>
            <a:br>
              <a:rPr lang="en" sz="1500" dirty="0" smtClean="0"/>
            </a:br>
            <a:r>
              <a:rPr lang="en" sz="1500" dirty="0" smtClean="0"/>
              <a:t>Website Building</a:t>
            </a:r>
            <a:endParaRPr sz="1500"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"/>
          </p:nvPr>
        </p:nvSpPr>
        <p:spPr>
          <a:xfrm>
            <a:off x="511548" y="3711534"/>
            <a:ext cx="20118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en-US" altLang="ko-KR" sz="1300" dirty="0"/>
              <a:t>Market Research </a:t>
            </a:r>
            <a:endParaRPr lang="en-US" altLang="ko-KR" sz="1300" dirty="0" smtClean="0"/>
          </a:p>
          <a:p>
            <a:pPr marL="0" lvl="0" indent="0" algn="ctr">
              <a:lnSpc>
                <a:spcPct val="150000"/>
              </a:lnSpc>
            </a:pPr>
            <a:r>
              <a:rPr lang="en-US" altLang="ko-KR" sz="1300" dirty="0" smtClean="0"/>
              <a:t>Brain </a:t>
            </a:r>
            <a:r>
              <a:rPr lang="en-US" altLang="ko-KR" sz="1300" dirty="0" err="1" smtClean="0"/>
              <a:t>stoming</a:t>
            </a:r>
            <a:endParaRPr lang="en-US" altLang="ko-KR" sz="1300" dirty="0"/>
          </a:p>
          <a:p>
            <a:pPr marL="0" lvl="0" indent="0" algn="ctr">
              <a:lnSpc>
                <a:spcPct val="150000"/>
              </a:lnSpc>
            </a:pPr>
            <a:r>
              <a:rPr lang="en-US" altLang="ko-KR" sz="1300" dirty="0" smtClean="0"/>
              <a:t>Persona</a:t>
            </a:r>
            <a:endParaRPr sz="1300"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8"/>
          </p:nvPr>
        </p:nvSpPr>
        <p:spPr>
          <a:xfrm>
            <a:off x="2430998" y="3125177"/>
            <a:ext cx="2295726" cy="15516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en-US" altLang="ko-KR" sz="1300" dirty="0"/>
              <a:t>Website </a:t>
            </a:r>
            <a:r>
              <a:rPr lang="en-US" altLang="ko-KR" sz="1300" dirty="0" smtClean="0"/>
              <a:t>Concept</a:t>
            </a:r>
          </a:p>
          <a:p>
            <a:pPr marL="0" lvl="0" indent="0" algn="ctr">
              <a:lnSpc>
                <a:spcPct val="150000"/>
              </a:lnSpc>
            </a:pPr>
            <a:r>
              <a:rPr lang="en-US" altLang="ko-KR" sz="1300" dirty="0" smtClean="0"/>
              <a:t>Logo</a:t>
            </a:r>
          </a:p>
          <a:p>
            <a:pPr marL="0" lvl="0" indent="0" algn="ctr">
              <a:lnSpc>
                <a:spcPct val="150000"/>
              </a:lnSpc>
            </a:pPr>
            <a:r>
              <a:rPr lang="en-US" altLang="ko-KR" sz="1300" dirty="0"/>
              <a:t>Typography </a:t>
            </a:r>
            <a:r>
              <a:rPr lang="en-US" altLang="ko-KR" sz="1300" dirty="0" smtClean="0"/>
              <a:t>&amp; Color</a:t>
            </a:r>
          </a:p>
          <a:p>
            <a:pPr marL="0" lvl="0" indent="0" algn="ctr">
              <a:lnSpc>
                <a:spcPct val="150000"/>
              </a:lnSpc>
            </a:pPr>
            <a:r>
              <a:rPr lang="en-US" altLang="ko-KR" sz="1300" dirty="0" smtClean="0"/>
              <a:t>Prototype </a:t>
            </a:r>
            <a:r>
              <a:rPr lang="en-US" altLang="ko-KR" sz="1300" dirty="0"/>
              <a:t>UI</a:t>
            </a:r>
            <a:endParaRPr sz="1300"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9"/>
          </p:nvPr>
        </p:nvSpPr>
        <p:spPr>
          <a:xfrm>
            <a:off x="4850399" y="3098817"/>
            <a:ext cx="20118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ko-KR" sz="1300" dirty="0"/>
              <a:t>Code </a:t>
            </a:r>
            <a:r>
              <a:rPr lang="en-US" altLang="ko-KR" sz="1300" dirty="0" smtClean="0"/>
              <a:t>/Implement</a:t>
            </a:r>
            <a:endParaRPr sz="1300" dirty="0"/>
          </a:p>
        </p:txBody>
      </p:sp>
      <p:sp>
        <p:nvSpPr>
          <p:cNvPr id="35" name="Google Shape;152;p30"/>
          <p:cNvSpPr txBox="1">
            <a:spLocks noGrp="1"/>
          </p:cNvSpPr>
          <p:nvPr>
            <p:ph type="title" idx="6"/>
          </p:nvPr>
        </p:nvSpPr>
        <p:spPr>
          <a:xfrm>
            <a:off x="6975155" y="1164043"/>
            <a:ext cx="1665882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04. </a:t>
            </a:r>
            <a:br>
              <a:rPr lang="en" sz="1500" dirty="0" smtClean="0"/>
            </a:br>
            <a:r>
              <a:rPr lang="en" sz="1500" dirty="0" smtClean="0"/>
              <a:t>Review</a:t>
            </a:r>
            <a:endParaRPr sz="1500" dirty="0"/>
          </a:p>
        </p:txBody>
      </p:sp>
      <p:sp>
        <p:nvSpPr>
          <p:cNvPr id="38" name="Google Shape;156;p30"/>
          <p:cNvSpPr txBox="1">
            <a:spLocks noGrp="1"/>
          </p:cNvSpPr>
          <p:nvPr>
            <p:ph type="subTitle" idx="9"/>
          </p:nvPr>
        </p:nvSpPr>
        <p:spPr>
          <a:xfrm>
            <a:off x="7167516" y="3098817"/>
            <a:ext cx="1194287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300" dirty="0" smtClean="0"/>
              <a:t>Retrospective</a:t>
            </a:r>
            <a:endParaRPr sz="1300" dirty="0"/>
          </a:p>
        </p:txBody>
      </p:sp>
      <p:sp>
        <p:nvSpPr>
          <p:cNvPr id="21" name="직사각형 20"/>
          <p:cNvSpPr/>
          <p:nvPr/>
        </p:nvSpPr>
        <p:spPr>
          <a:xfrm>
            <a:off x="795554" y="1853575"/>
            <a:ext cx="1443789" cy="45719"/>
          </a:xfrm>
          <a:prstGeom prst="rect">
            <a:avLst/>
          </a:prstGeom>
          <a:gradFill flip="none" rotWithShape="1">
            <a:gsLst>
              <a:gs pos="0">
                <a:srgbClr val="95DAEA">
                  <a:tint val="66000"/>
                  <a:satMod val="160000"/>
                </a:srgbClr>
              </a:gs>
              <a:gs pos="50000">
                <a:srgbClr val="95DAEA">
                  <a:tint val="44500"/>
                  <a:satMod val="160000"/>
                </a:srgbClr>
              </a:gs>
              <a:gs pos="100000">
                <a:srgbClr val="95DAEA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877842" y="1861250"/>
            <a:ext cx="1443789" cy="45719"/>
          </a:xfrm>
          <a:prstGeom prst="rect">
            <a:avLst/>
          </a:prstGeom>
          <a:gradFill flip="none" rotWithShape="1">
            <a:gsLst>
              <a:gs pos="0">
                <a:srgbClr val="95DAEA">
                  <a:tint val="66000"/>
                  <a:satMod val="160000"/>
                </a:srgbClr>
              </a:gs>
              <a:gs pos="50000">
                <a:srgbClr val="95DAEA">
                  <a:tint val="44500"/>
                  <a:satMod val="160000"/>
                </a:srgbClr>
              </a:gs>
              <a:gs pos="100000">
                <a:srgbClr val="95DAEA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960474" y="1845900"/>
            <a:ext cx="1443789" cy="45719"/>
          </a:xfrm>
          <a:prstGeom prst="rect">
            <a:avLst/>
          </a:prstGeom>
          <a:gradFill flip="none" rotWithShape="1">
            <a:gsLst>
              <a:gs pos="0">
                <a:srgbClr val="95DAEA">
                  <a:tint val="66000"/>
                  <a:satMod val="160000"/>
                </a:srgbClr>
              </a:gs>
              <a:gs pos="50000">
                <a:srgbClr val="95DAEA">
                  <a:tint val="44500"/>
                  <a:satMod val="160000"/>
                </a:srgbClr>
              </a:gs>
              <a:gs pos="100000">
                <a:srgbClr val="95DAEA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042766" y="1853575"/>
            <a:ext cx="1443789" cy="45719"/>
          </a:xfrm>
          <a:prstGeom prst="rect">
            <a:avLst/>
          </a:prstGeom>
          <a:gradFill flip="none" rotWithShape="1">
            <a:gsLst>
              <a:gs pos="0">
                <a:srgbClr val="95DAEA">
                  <a:tint val="66000"/>
                  <a:satMod val="160000"/>
                </a:srgbClr>
              </a:gs>
              <a:gs pos="50000">
                <a:srgbClr val="95DAEA">
                  <a:tint val="44500"/>
                  <a:satMod val="160000"/>
                </a:srgbClr>
              </a:gs>
              <a:gs pos="100000">
                <a:srgbClr val="95DAEA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" y="1836225"/>
            <a:ext cx="2035262" cy="173817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46" y="2107847"/>
            <a:ext cx="1483280" cy="13331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04" y="2176691"/>
            <a:ext cx="1159175" cy="105724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80" y="2107847"/>
            <a:ext cx="1371520" cy="1258358"/>
          </a:xfrm>
          <a:prstGeom prst="rect">
            <a:avLst/>
          </a:prstGeom>
        </p:spPr>
      </p:pic>
      <p:sp>
        <p:nvSpPr>
          <p:cNvPr id="52" name="Google Shape;156;p30"/>
          <p:cNvSpPr txBox="1">
            <a:spLocks noGrp="1"/>
          </p:cNvSpPr>
          <p:nvPr>
            <p:ph type="subTitle" idx="9"/>
          </p:nvPr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1000" b="0" dirty="0"/>
              <a:t>GHIBLI </a:t>
            </a:r>
            <a:r>
              <a:rPr lang="en-US" altLang="ko-KR" sz="1000" b="0" dirty="0" smtClean="0"/>
              <a:t>STUDIO</a:t>
            </a:r>
          </a:p>
          <a:p>
            <a:r>
              <a:rPr lang="en-US" altLang="ko-KR" sz="800" b="0" dirty="0" smtClean="0"/>
              <a:t>PROJECTPROPOSAL</a:t>
            </a:r>
            <a:endParaRPr lang="en-US" altLang="ko-KR" sz="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47675" y="1072236"/>
            <a:ext cx="8039100" cy="3729283"/>
          </a:xfrm>
          <a:prstGeom prst="rect">
            <a:avLst/>
          </a:prstGeom>
          <a:gradFill flip="none" rotWithShape="1">
            <a:gsLst>
              <a:gs pos="0">
                <a:srgbClr val="8CD8E8"/>
              </a:gs>
              <a:gs pos="42000">
                <a:schemeClr val="bg1"/>
              </a:gs>
              <a:gs pos="100000">
                <a:schemeClr val="accent3">
                  <a:shade val="100000"/>
                  <a:satMod val="115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03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solidFill>
                  <a:schemeClr val="tx1"/>
                </a:solidFill>
                <a:latin typeface="+mn-ea"/>
                <a:ea typeface="+mn-ea"/>
              </a:rPr>
              <a:t>Website Building</a:t>
            </a:r>
            <a:endParaRPr lang="en-US" altLang="ko-KR" sz="1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1405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Code / Implement</a:t>
            </a:r>
            <a:endParaRPr lang="en-US" altLang="ko-KR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23239" y="4378734"/>
            <a:ext cx="334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93DAEC"/>
                </a:solidFill>
                <a:latin typeface="+mn-ea"/>
                <a:ea typeface="+mn-ea"/>
              </a:rPr>
              <a:t>구글지도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, PDF</a:t>
            </a:r>
            <a:r>
              <a:rPr lang="ko-KR" altLang="en-US" sz="800" b="1" dirty="0" smtClean="0">
                <a:solidFill>
                  <a:srgbClr val="93DAEC"/>
                </a:solidFill>
                <a:latin typeface="+mn-ea"/>
                <a:ea typeface="+mn-ea"/>
              </a:rPr>
              <a:t>와 하단의 아이콘들을 선택하면 해당사이트에 연결되게 구현하였습니다</a:t>
            </a:r>
            <a:r>
              <a:rPr lang="en-US" altLang="ko-KR" sz="800" b="1" dirty="0" smtClean="0">
                <a:solidFill>
                  <a:srgbClr val="93DAEC"/>
                </a:solidFill>
                <a:latin typeface="+mn-ea"/>
                <a:ea typeface="+mn-ea"/>
              </a:rPr>
              <a:t>.</a:t>
            </a:r>
            <a:endParaRPr lang="ko-KR" altLang="en-US" sz="800" b="1" dirty="0">
              <a:solidFill>
                <a:srgbClr val="93DAEC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16"/>
          <a:stretch/>
        </p:blipFill>
        <p:spPr>
          <a:xfrm>
            <a:off x="496094" y="1587500"/>
            <a:ext cx="3104356" cy="230910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218426" y="4342245"/>
            <a:ext cx="1736354" cy="0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18426" y="3722397"/>
            <a:ext cx="166615" cy="619848"/>
          </a:xfrm>
          <a:prstGeom prst="line">
            <a:avLst/>
          </a:prstGeom>
          <a:ln>
            <a:solidFill>
              <a:srgbClr val="93D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2340431" y="3622992"/>
            <a:ext cx="116681" cy="116681"/>
          </a:xfrm>
          <a:prstGeom prst="ellipse">
            <a:avLst/>
          </a:prstGeom>
          <a:ln w="9525">
            <a:solidFill>
              <a:srgbClr val="8CD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139" y="1587501"/>
            <a:ext cx="4325353" cy="1352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782" y="3096826"/>
            <a:ext cx="2887663" cy="156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04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 smtClean="0">
                <a:latin typeface="+mn-ea"/>
                <a:ea typeface="+mn-ea"/>
              </a:rPr>
              <a:t>Review</a:t>
            </a:r>
            <a:endParaRPr lang="en-US" altLang="ko-KR" sz="1900" b="1" dirty="0">
              <a:latin typeface="+mn-ea"/>
              <a:ea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</a:rPr>
              <a:t>Retrospective</a:t>
            </a:r>
            <a:endParaRPr lang="ko-KR" altLang="en-US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5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>
                <a:latin typeface="+mn-ea"/>
                <a:ea typeface="+mn-ea"/>
              </a:rPr>
              <a:t>GHIBLI STUDIO</a:t>
            </a:r>
          </a:p>
          <a:p>
            <a:r>
              <a:rPr lang="en-US" altLang="ko-KR" sz="800" dirty="0" smtClean="0">
                <a:latin typeface="+mn-ea"/>
                <a:ea typeface="+mn-ea"/>
              </a:rPr>
              <a:t>PROJECTPROPOSAL</a:t>
            </a:r>
            <a:endParaRPr lang="en-US" altLang="ko-KR" sz="800" dirty="0">
              <a:latin typeface="+mn-ea"/>
              <a:ea typeface="+mn-ea"/>
            </a:endParaRPr>
          </a:p>
        </p:txBody>
      </p:sp>
      <p:sp>
        <p:nvSpPr>
          <p:cNvPr id="9" name="한쪽 모서리가 잘린 사각형 8"/>
          <p:cNvSpPr/>
          <p:nvPr/>
        </p:nvSpPr>
        <p:spPr>
          <a:xfrm>
            <a:off x="2336801" y="1130954"/>
            <a:ext cx="1527692" cy="231199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93D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36801" y="1362153"/>
            <a:ext cx="4451349" cy="2658985"/>
          </a:xfrm>
          <a:prstGeom prst="rect">
            <a:avLst/>
          </a:prstGeom>
          <a:noFill/>
          <a:ln w="19050">
            <a:solidFill>
              <a:srgbClr val="93D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933" y="1134574"/>
            <a:ext cx="1527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93DAEC"/>
                </a:solidFill>
                <a:latin typeface="+mn-ea"/>
                <a:ea typeface="+mn-ea"/>
              </a:rPr>
              <a:t>두번째 프로젝트를 마치며</a:t>
            </a:r>
            <a:endParaRPr lang="ko-KR" altLang="en-US" sz="900" b="1" dirty="0">
              <a:solidFill>
                <a:srgbClr val="93DAEC"/>
              </a:solidFill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9825" y="2033557"/>
            <a:ext cx="4305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/>
              <a:t>태그를 어떻게 </a:t>
            </a:r>
            <a:r>
              <a:rPr lang="ko-KR" altLang="en-US" sz="900" dirty="0" err="1" smtClean="0"/>
              <a:t>작업하냐에</a:t>
            </a:r>
            <a:r>
              <a:rPr lang="ko-KR" altLang="en-US" sz="900" dirty="0" smtClean="0"/>
              <a:t> 따라 </a:t>
            </a:r>
            <a:r>
              <a:rPr lang="en-US" altLang="ko-KR" sz="900" dirty="0" err="1" smtClean="0"/>
              <a:t>css</a:t>
            </a:r>
            <a:r>
              <a:rPr lang="ko-KR" altLang="en-US" sz="900" dirty="0" smtClean="0"/>
              <a:t>가 간단해지기도 하고 복잡해지기도 한 것 같습니다</a:t>
            </a:r>
            <a:r>
              <a:rPr lang="en-US" altLang="ko-KR" sz="900" dirty="0" smtClean="0"/>
              <a:t>. </a:t>
            </a:r>
            <a:r>
              <a:rPr lang="ko-KR" altLang="en-US" sz="900" dirty="0" err="1" smtClean="0"/>
              <a:t>반응형도</a:t>
            </a:r>
            <a:r>
              <a:rPr lang="ko-KR" altLang="en-US" sz="900" dirty="0" smtClean="0"/>
              <a:t> 같이 작업해야 해서 헤더 부분의 배치를 처음부터 </a:t>
            </a:r>
            <a:r>
              <a:rPr lang="en-US" altLang="ko-KR" sz="900" dirty="0" smtClean="0"/>
              <a:t>flex </a:t>
            </a:r>
            <a:r>
              <a:rPr lang="ko-KR" altLang="en-US" sz="900" dirty="0" smtClean="0"/>
              <a:t>배치로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ko-KR" altLang="en-US" sz="900" dirty="0" smtClean="0"/>
              <a:t>하면 편한 것 같습니다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그리고 캐릭터들도 부모 영역을 </a:t>
            </a:r>
            <a:r>
              <a:rPr lang="en-US" altLang="ko-KR" sz="900" dirty="0" err="1" smtClean="0"/>
              <a:t>relactive</a:t>
            </a:r>
            <a:r>
              <a:rPr lang="ko-KR" altLang="en-US" sz="900" dirty="0" smtClean="0"/>
              <a:t>로 설정 후 고정되어야 하는 값에 </a:t>
            </a:r>
            <a:r>
              <a:rPr lang="en-US" altLang="ko-KR" sz="900" dirty="0" smtClean="0"/>
              <a:t>absolute</a:t>
            </a:r>
            <a:r>
              <a:rPr lang="ko-KR" altLang="en-US" sz="900" dirty="0" smtClean="0"/>
              <a:t>를 줘야 </a:t>
            </a:r>
            <a:r>
              <a:rPr lang="ko-KR" altLang="en-US" sz="900" dirty="0" err="1" smtClean="0"/>
              <a:t>미디어쿼리</a:t>
            </a:r>
            <a:r>
              <a:rPr lang="ko-KR" altLang="en-US" sz="900" dirty="0" smtClean="0"/>
              <a:t> 값이 줄었을 때 이상이 없다는 것을 알게 되었습니다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처음 프로젝트와는 다르게 조금은 발전한 것 같고 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ko-KR" altLang="en-US" sz="900" dirty="0" smtClean="0"/>
              <a:t>더 열심히 해서 디테일까지 </a:t>
            </a:r>
            <a:r>
              <a:rPr lang="ko-KR" altLang="en-US" sz="900" dirty="0" err="1" smtClean="0"/>
              <a:t>완성도있게</a:t>
            </a:r>
            <a:r>
              <a:rPr lang="ko-KR" altLang="en-US" sz="900" dirty="0" smtClean="0"/>
              <a:t> 작업하고 싶습니다</a:t>
            </a:r>
            <a:r>
              <a:rPr lang="en-US" altLang="ko-KR" sz="9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40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548550" y="1977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9D8E9"/>
                </a:solidFill>
                <a:latin typeface="+mn-ea"/>
                <a:ea typeface="+mn-ea"/>
              </a:rPr>
              <a:t>00</a:t>
            </a:r>
            <a:r>
              <a:rPr lang="en-US" dirty="0" smtClean="0">
                <a:latin typeface="+mn-ea"/>
                <a:ea typeface="+mn-ea"/>
              </a:rPr>
              <a:t> </a:t>
            </a:r>
            <a:br>
              <a:rPr lang="en-US" dirty="0" smtClean="0">
                <a:latin typeface="+mn-ea"/>
                <a:ea typeface="+mn-ea"/>
              </a:rPr>
            </a:br>
            <a:r>
              <a:rPr lang="en-US" dirty="0" smtClean="0">
                <a:latin typeface="+mn-ea"/>
                <a:ea typeface="+mn-ea"/>
              </a:rPr>
              <a:t>Timeline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" y="1437564"/>
            <a:ext cx="7772400" cy="2709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7339" y="1437564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8CD8E8"/>
                </a:solidFill>
                <a:latin typeface="+mn-ea"/>
                <a:ea typeface="+mn-ea"/>
              </a:rPr>
              <a:t>1W</a:t>
            </a:r>
            <a:endParaRPr lang="ko-KR" altLang="en-US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9400" y="1468405"/>
            <a:ext cx="48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CD8E8"/>
                </a:solidFill>
                <a:latin typeface="+mn-ea"/>
                <a:ea typeface="+mn-ea"/>
              </a:rPr>
              <a:t>2</a:t>
            </a:r>
            <a:r>
              <a:rPr lang="en-US" altLang="ko-KR" dirty="0" smtClean="0">
                <a:solidFill>
                  <a:srgbClr val="8CD8E8"/>
                </a:solidFill>
                <a:latin typeface="+mn-ea"/>
                <a:ea typeface="+mn-ea"/>
              </a:rPr>
              <a:t>W</a:t>
            </a:r>
            <a:endParaRPr lang="ko-KR" altLang="en-US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64157" y="1472870"/>
            <a:ext cx="535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CD8E8"/>
                </a:solidFill>
                <a:latin typeface="+mn-ea"/>
                <a:ea typeface="+mn-ea"/>
              </a:rPr>
              <a:t>3</a:t>
            </a:r>
            <a:r>
              <a:rPr lang="en-US" altLang="ko-KR" dirty="0" smtClean="0">
                <a:solidFill>
                  <a:srgbClr val="8CD8E8"/>
                </a:solidFill>
                <a:latin typeface="+mn-ea"/>
                <a:ea typeface="+mn-ea"/>
              </a:rPr>
              <a:t>W</a:t>
            </a:r>
            <a:endParaRPr lang="ko-KR" altLang="en-US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4221" y="1906185"/>
            <a:ext cx="1521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b="1" dirty="0">
                <a:solidFill>
                  <a:srgbClr val="8CD8E8"/>
                </a:solidFill>
                <a:latin typeface="+mn-ea"/>
                <a:ea typeface="+mn-ea"/>
                <a:cs typeface="Alata"/>
                <a:sym typeface="Alata"/>
              </a:rPr>
              <a:t>Project concept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89743" y="237480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dirty="0">
                <a:solidFill>
                  <a:srgbClr val="8CD8E8"/>
                </a:solidFill>
                <a:latin typeface="+mn-ea"/>
                <a:ea typeface="+mn-ea"/>
                <a:cs typeface="Alata"/>
                <a:sym typeface="Alata"/>
              </a:rPr>
              <a:t>design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21478" y="2841683"/>
            <a:ext cx="1949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dirty="0">
                <a:solidFill>
                  <a:srgbClr val="8CD8E8"/>
                </a:solidFill>
                <a:latin typeface="+mn-ea"/>
                <a:ea typeface="+mn-ea"/>
                <a:cs typeface="Alata"/>
                <a:sym typeface="Alata"/>
              </a:rPr>
              <a:t>Layout &amp; </a:t>
            </a:r>
            <a:r>
              <a:rPr lang="en-US" altLang="ko-KR" b="1" dirty="0" smtClean="0">
                <a:solidFill>
                  <a:srgbClr val="8CD8E8"/>
                </a:solidFill>
                <a:latin typeface="+mn-ea"/>
                <a:ea typeface="+mn-ea"/>
                <a:cs typeface="Alata"/>
                <a:sym typeface="Alata"/>
              </a:rPr>
              <a:t>prototype </a:t>
            </a:r>
            <a:endParaRPr lang="en-US" altLang="ko-KR" b="1" dirty="0">
              <a:solidFill>
                <a:srgbClr val="8CD8E8"/>
              </a:solidFill>
              <a:latin typeface="+mn-ea"/>
              <a:ea typeface="+mn-ea"/>
              <a:cs typeface="Alata"/>
              <a:sym typeface="Alat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52071" y="3340333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dirty="0">
                <a:solidFill>
                  <a:srgbClr val="8CD8E8"/>
                </a:solidFill>
                <a:latin typeface="+mn-ea"/>
                <a:ea typeface="+mn-ea"/>
                <a:cs typeface="Alata"/>
                <a:sym typeface="Alata"/>
              </a:rPr>
              <a:t>building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85923" y="3838985"/>
            <a:ext cx="558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dirty="0">
                <a:solidFill>
                  <a:srgbClr val="8CD8E8"/>
                </a:solidFill>
                <a:latin typeface="+mn-ea"/>
                <a:ea typeface="+mn-ea"/>
                <a:cs typeface="Alata"/>
                <a:sym typeface="Alata"/>
              </a:rPr>
              <a:t>final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667000" y="1906186"/>
            <a:ext cx="1870800" cy="352034"/>
          </a:xfrm>
          <a:prstGeom prst="rect">
            <a:avLst/>
          </a:prstGeom>
          <a:solidFill>
            <a:srgbClr val="8ED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>
                <a:solidFill>
                  <a:schemeClr val="bg1"/>
                </a:solidFill>
                <a:latin typeface="+mn-ea"/>
                <a:cs typeface="Assistant Medium"/>
                <a:sym typeface="Assistant Medium"/>
              </a:rPr>
              <a:t>자료조사 및 페르소나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295650" y="2397635"/>
            <a:ext cx="1261200" cy="329207"/>
          </a:xfrm>
          <a:prstGeom prst="rect">
            <a:avLst/>
          </a:prstGeom>
          <a:solidFill>
            <a:srgbClr val="8ED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+mn-ea"/>
                <a:cs typeface="Assistant Medium"/>
                <a:sym typeface="Assistant Medium"/>
              </a:rPr>
              <a:t>디자인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  <a:cs typeface="Assistant Medium"/>
                <a:sym typeface="Assistant Medium"/>
              </a:rPr>
              <a:t>컨셉 및 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cs typeface="Assistant Medium"/>
                <a:sym typeface="Assistant Medium"/>
              </a:rPr>
              <a:t>이미지 제작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419600" y="2866257"/>
            <a:ext cx="2895600" cy="332556"/>
          </a:xfrm>
          <a:prstGeom prst="rect">
            <a:avLst/>
          </a:prstGeom>
          <a:solidFill>
            <a:srgbClr val="8ED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 dirty="0" smtClean="0">
                <a:solidFill>
                  <a:schemeClr val="bg1"/>
                </a:solidFill>
                <a:latin typeface="+mn-ea"/>
                <a:cs typeface="Assistant Medium"/>
                <a:sym typeface="Assistant Medium"/>
              </a:rPr>
              <a:t>레이아웃 및 </a:t>
            </a:r>
            <a:r>
              <a:rPr lang="ko-KR" altLang="en-US" sz="900" dirty="0" err="1" smtClean="0">
                <a:solidFill>
                  <a:schemeClr val="bg1"/>
                </a:solidFill>
                <a:latin typeface="+mn-ea"/>
                <a:cs typeface="Assistant Medium"/>
                <a:sym typeface="Assistant Medium"/>
              </a:rPr>
              <a:t>프로트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  <a:cs typeface="Assistant Medium"/>
                <a:sym typeface="Assistant Medium"/>
              </a:rPr>
              <a:t> 타입 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cs typeface="Assistant Medium"/>
                <a:sym typeface="Assistant Medium"/>
              </a:rPr>
              <a:t>제작</a:t>
            </a:r>
            <a:endParaRPr lang="en-US" altLang="ko-KR" sz="900" dirty="0">
              <a:solidFill>
                <a:schemeClr val="bg1"/>
              </a:solidFill>
              <a:latin typeface="+mn-ea"/>
              <a:cs typeface="Assistant Medium"/>
              <a:sym typeface="Assistant Medium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26950" y="3318204"/>
            <a:ext cx="1788250" cy="354477"/>
          </a:xfrm>
          <a:prstGeom prst="rect">
            <a:avLst/>
          </a:prstGeom>
          <a:solidFill>
            <a:srgbClr val="8ED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구현</a:t>
            </a:r>
            <a:endParaRPr lang="ko-KR" altLang="en-US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75500" y="3806850"/>
            <a:ext cx="1248500" cy="354477"/>
          </a:xfrm>
          <a:prstGeom prst="rect">
            <a:avLst/>
          </a:prstGeom>
          <a:solidFill>
            <a:srgbClr val="8ED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09686" y="3853550"/>
            <a:ext cx="10727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900" dirty="0" smtClean="0">
                <a:solidFill>
                  <a:schemeClr val="bg1"/>
                </a:solidFill>
                <a:latin typeface="+mn-ea"/>
                <a:ea typeface="+mn-ea"/>
                <a:cs typeface="Assistant Medium"/>
                <a:sym typeface="Assistant Medium"/>
              </a:rPr>
              <a:t>프로젝트 마무리 </a:t>
            </a:r>
            <a:endParaRPr lang="en-US" altLang="ko-KR" sz="900" dirty="0">
              <a:solidFill>
                <a:schemeClr val="bg1"/>
              </a:solidFill>
              <a:latin typeface="+mn-ea"/>
              <a:ea typeface="+mn-ea"/>
              <a:cs typeface="Assistant Medium"/>
              <a:sym typeface="Assistant Medium"/>
            </a:endParaRPr>
          </a:p>
        </p:txBody>
      </p:sp>
      <p:sp>
        <p:nvSpPr>
          <p:cNvPr id="24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>
                <a:latin typeface="+mn-ea"/>
                <a:ea typeface="+mn-ea"/>
              </a:rPr>
              <a:t>GHIBLI STUDIO</a:t>
            </a:r>
          </a:p>
          <a:p>
            <a:r>
              <a:rPr lang="en-US" altLang="ko-KR" sz="800" dirty="0" smtClean="0">
                <a:latin typeface="+mn-ea"/>
                <a:ea typeface="+mn-ea"/>
              </a:rPr>
              <a:t>PROJECTPROPOSAL</a:t>
            </a:r>
            <a:endParaRPr lang="en-US" altLang="ko-KR" sz="800" dirty="0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599" y="1422706"/>
            <a:ext cx="1853475" cy="354058"/>
          </a:xfrm>
          <a:prstGeom prst="rect">
            <a:avLst/>
          </a:prstGeom>
          <a:solidFill>
            <a:srgbClr val="93D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+mn-ea"/>
              </a:rPr>
              <a:t>PROJECT</a:t>
            </a:r>
            <a:endParaRPr lang="ko-KR" altLang="en-US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8300" y="379740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01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latin typeface="+mn-ea"/>
                <a:ea typeface="+mn-ea"/>
              </a:rPr>
              <a:t>Project Research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3924300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30492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Market Research    </a:t>
            </a:r>
            <a:r>
              <a:rPr lang="en-US" altLang="ko-KR" sz="1100" dirty="0" smtClean="0">
                <a:solidFill>
                  <a:schemeClr val="accent2">
                    <a:lumMod val="65000"/>
                  </a:schemeClr>
                </a:solidFill>
                <a:latin typeface="+mn-ea"/>
                <a:ea typeface="+mn-ea"/>
              </a:rPr>
              <a:t>Brain </a:t>
            </a:r>
            <a:r>
              <a:rPr lang="en-US" altLang="ko-KR" sz="1100" dirty="0" err="1" smtClean="0">
                <a:solidFill>
                  <a:schemeClr val="accent2">
                    <a:lumMod val="65000"/>
                  </a:schemeClr>
                </a:solidFill>
                <a:latin typeface="+mn-ea"/>
                <a:ea typeface="+mn-ea"/>
              </a:rPr>
              <a:t>stoming</a:t>
            </a:r>
            <a:r>
              <a:rPr lang="en-US" altLang="ko-KR" sz="1100" dirty="0" smtClean="0">
                <a:solidFill>
                  <a:schemeClr val="accent2">
                    <a:lumMod val="65000"/>
                  </a:schemeClr>
                </a:solidFill>
                <a:latin typeface="+mn-ea"/>
                <a:ea typeface="+mn-ea"/>
              </a:rPr>
              <a:t>    Persona</a:t>
            </a:r>
            <a:endParaRPr lang="ko-KR" altLang="en-US" sz="1100" dirty="0">
              <a:solidFill>
                <a:schemeClr val="accent2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37955" y="1277472"/>
            <a:ext cx="1276684" cy="127668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>
                <a:latin typeface="+mn-ea"/>
                <a:ea typeface="+mn-ea"/>
              </a:rPr>
              <a:t>GHIBLI STUDIO</a:t>
            </a:r>
          </a:p>
          <a:p>
            <a:r>
              <a:rPr lang="en-US" altLang="ko-KR" sz="800" dirty="0" smtClean="0">
                <a:latin typeface="+mn-ea"/>
                <a:ea typeface="+mn-ea"/>
              </a:rPr>
              <a:t>PROJECTPROPOSAL</a:t>
            </a:r>
            <a:endParaRPr lang="en-US" altLang="ko-KR" sz="800" dirty="0"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86512" y="2799454"/>
            <a:ext cx="16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  <a:ea typeface="+mn-ea"/>
              </a:rPr>
              <a:t>#</a:t>
            </a:r>
            <a:r>
              <a:rPr lang="ko-KR" altLang="en-US" dirty="0" err="1" smtClean="0">
                <a:latin typeface="+mn-ea"/>
                <a:ea typeface="+mn-ea"/>
              </a:rPr>
              <a:t>여행트렌드</a:t>
            </a:r>
            <a:r>
              <a:rPr lang="ko-KR" altLang="en-US" dirty="0" smtClean="0">
                <a:latin typeface="+mn-ea"/>
                <a:ea typeface="+mn-ea"/>
              </a:rPr>
              <a:t> 일본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481616" y="3101215"/>
            <a:ext cx="1789364" cy="0"/>
          </a:xfrm>
          <a:prstGeom prst="line">
            <a:avLst/>
          </a:prstGeom>
          <a:ln w="38100"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5573" y="1654204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+mn-ea"/>
                <a:ea typeface="+mn-ea"/>
              </a:rPr>
              <a:t>02</a:t>
            </a:r>
            <a:endParaRPr lang="ko-KR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69639" y="3236747"/>
            <a:ext cx="1813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최근 일본을 방문하는</a:t>
            </a:r>
            <a:endParaRPr lang="en-US" altLang="ko-KR" sz="1000" dirty="0" smtClean="0">
              <a:latin typeface="+mn-ea"/>
              <a:ea typeface="+mn-ea"/>
            </a:endParaRPr>
          </a:p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외국인 가운데서도 한국인의</a:t>
            </a:r>
            <a:endParaRPr lang="en-US" altLang="ko-KR" sz="1000" dirty="0" smtClean="0">
              <a:latin typeface="+mn-ea"/>
              <a:ea typeface="+mn-ea"/>
            </a:endParaRPr>
          </a:p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비율이 가장 높음</a:t>
            </a:r>
            <a:endParaRPr lang="en-US" altLang="ko-KR" sz="1000" dirty="0" smtClean="0"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01949" y="2799454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  <a:ea typeface="+mn-ea"/>
              </a:rPr>
              <a:t>#</a:t>
            </a:r>
            <a:r>
              <a:rPr lang="ko-KR" altLang="en-US" dirty="0" smtClean="0">
                <a:latin typeface="+mn-ea"/>
                <a:ea typeface="+mn-ea"/>
              </a:rPr>
              <a:t>미디어 컨텐츠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476024" y="3101215"/>
            <a:ext cx="1789364" cy="0"/>
          </a:xfrm>
          <a:prstGeom prst="line">
            <a:avLst/>
          </a:prstGeom>
          <a:ln w="38100"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268487" y="3236747"/>
            <a:ext cx="2204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latin typeface="+mn-ea"/>
                <a:ea typeface="+mn-ea"/>
              </a:rPr>
              <a:t>지브리스튜디오의</a:t>
            </a:r>
            <a:r>
              <a:rPr lang="ko-KR" altLang="en-US" sz="1000" dirty="0" smtClean="0">
                <a:latin typeface="+mn-ea"/>
                <a:ea typeface="+mn-ea"/>
              </a:rPr>
              <a:t> 컨텐츠는 </a:t>
            </a:r>
            <a:endParaRPr lang="en-US" altLang="ko-KR" sz="1000" dirty="0" smtClean="0">
              <a:latin typeface="+mn-ea"/>
              <a:ea typeface="+mn-ea"/>
            </a:endParaRPr>
          </a:p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전 세계적으로 큰 인기를 끌고 있음</a:t>
            </a:r>
            <a:endParaRPr lang="en-US" altLang="ko-KR" sz="1000" dirty="0" smtClean="0">
              <a:latin typeface="+mn-ea"/>
              <a:ea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683061" y="1236116"/>
            <a:ext cx="1276684" cy="1276684"/>
          </a:xfrm>
          <a:prstGeom prst="ellipse">
            <a:avLst/>
          </a:prstGeom>
          <a:solidFill>
            <a:srgbClr val="93D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20679" y="161284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+mn-ea"/>
                <a:ea typeface="+mn-ea"/>
              </a:rPr>
              <a:t>03</a:t>
            </a:r>
            <a:endParaRPr lang="ko-KR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60561" y="2799454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  <a:ea typeface="+mn-ea"/>
              </a:rPr>
              <a:t>#</a:t>
            </a:r>
            <a:r>
              <a:rPr lang="ko-KR" altLang="en-US" dirty="0" err="1" smtClean="0">
                <a:latin typeface="+mn-ea"/>
                <a:ea typeface="+mn-ea"/>
              </a:rPr>
              <a:t>지브리</a:t>
            </a:r>
            <a:r>
              <a:rPr lang="ko-KR" altLang="en-US" dirty="0" smtClean="0">
                <a:latin typeface="+mn-ea"/>
                <a:ea typeface="+mn-ea"/>
              </a:rPr>
              <a:t> 박물관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6634639" y="3101215"/>
            <a:ext cx="1789364" cy="0"/>
          </a:xfrm>
          <a:prstGeom prst="line">
            <a:avLst/>
          </a:prstGeom>
          <a:ln w="38100"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696409" y="3236747"/>
            <a:ext cx="16658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latin typeface="+mn-ea"/>
                <a:ea typeface="+mn-ea"/>
              </a:rPr>
              <a:t>지브리스튜디오의</a:t>
            </a:r>
            <a:r>
              <a:rPr lang="ko-KR" altLang="en-US" sz="1000" dirty="0" smtClean="0">
                <a:latin typeface="+mn-ea"/>
                <a:ea typeface="+mn-ea"/>
              </a:rPr>
              <a:t> 작품이</a:t>
            </a:r>
            <a:endParaRPr lang="en-US" altLang="ko-KR" sz="1000" dirty="0" smtClean="0">
              <a:latin typeface="+mn-ea"/>
              <a:ea typeface="+mn-ea"/>
            </a:endParaRPr>
          </a:p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 모여 있는 일본의 유명한</a:t>
            </a:r>
            <a:endParaRPr lang="en-US" altLang="ko-KR" sz="1000" dirty="0" smtClean="0">
              <a:latin typeface="+mn-ea"/>
              <a:ea typeface="+mn-ea"/>
            </a:endParaRPr>
          </a:p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 애니메이션 스튜디오</a:t>
            </a:r>
            <a:endParaRPr lang="en-US" altLang="ko-KR" sz="1000" dirty="0" smtClean="0">
              <a:latin typeface="+mn-ea"/>
              <a:ea typeface="+mn-ea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841676" y="1236116"/>
            <a:ext cx="1276684" cy="127668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24178" y="1700370"/>
            <a:ext cx="511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 smtClean="0">
                <a:solidFill>
                  <a:schemeClr val="bg1"/>
                </a:solidFill>
                <a:latin typeface="+mn-ea"/>
                <a:ea typeface="+mn-ea"/>
              </a:rPr>
              <a:t>04</a:t>
            </a:r>
            <a:endParaRPr lang="ko-KR" altLang="en-US" sz="2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00386" y="1277472"/>
            <a:ext cx="1276684" cy="1276684"/>
          </a:xfrm>
          <a:prstGeom prst="ellipse">
            <a:avLst/>
          </a:prstGeom>
          <a:solidFill>
            <a:srgbClr val="93D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0766" y="2799454"/>
            <a:ext cx="1011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  <a:ea typeface="+mn-ea"/>
              </a:rPr>
              <a:t>#</a:t>
            </a:r>
            <a:r>
              <a:rPr lang="ko-KR" altLang="en-US" dirty="0" smtClean="0">
                <a:latin typeface="+mn-ea"/>
                <a:ea typeface="+mn-ea"/>
              </a:rPr>
              <a:t>해외여행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444047" y="3101215"/>
            <a:ext cx="1789364" cy="0"/>
          </a:xfrm>
          <a:prstGeom prst="line">
            <a:avLst/>
          </a:prstGeom>
          <a:ln w="38100"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38004" y="1654204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+mn-ea"/>
                <a:ea typeface="+mn-ea"/>
              </a:rPr>
              <a:t>02</a:t>
            </a:r>
            <a:endParaRPr lang="ko-KR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695" y="3236747"/>
            <a:ext cx="1794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설 연휴 해외 여행객 폭증 </a:t>
            </a:r>
            <a:r>
              <a:rPr lang="en-US" altLang="ko-KR" sz="1000" dirty="0" smtClean="0">
                <a:latin typeface="+mn-ea"/>
                <a:ea typeface="+mn-ea"/>
              </a:rPr>
              <a:t>. .</a:t>
            </a:r>
          </a:p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불황에도 해외여행객 증가</a:t>
            </a:r>
            <a:endParaRPr lang="en-US" altLang="ko-KR" sz="1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8300" y="379740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01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latin typeface="+mn-ea"/>
                <a:ea typeface="+mn-ea"/>
              </a:rPr>
              <a:t>Project Research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3924300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3098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B5B6B7"/>
                </a:solidFill>
                <a:latin typeface="+mn-ea"/>
                <a:ea typeface="+mn-ea"/>
              </a:rPr>
              <a:t>Market Research   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Brain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</a:rPr>
              <a:t>stoming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smtClean="0">
                <a:solidFill>
                  <a:schemeClr val="accent2">
                    <a:lumMod val="65000"/>
                  </a:schemeClr>
                </a:solidFill>
                <a:latin typeface="+mn-ea"/>
                <a:ea typeface="+mn-ea"/>
              </a:rPr>
              <a:t>Persona</a:t>
            </a:r>
            <a:endParaRPr lang="ko-KR" altLang="en-US" sz="1100" dirty="0">
              <a:solidFill>
                <a:schemeClr val="accent2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>
                <a:latin typeface="+mn-ea"/>
                <a:ea typeface="+mn-ea"/>
              </a:rPr>
              <a:t>GHIBLI STUDIO</a:t>
            </a:r>
          </a:p>
          <a:p>
            <a:r>
              <a:rPr lang="en-US" altLang="ko-KR" sz="800" dirty="0" smtClean="0">
                <a:latin typeface="+mn-ea"/>
                <a:ea typeface="+mn-ea"/>
              </a:rPr>
              <a:t>PROJECTPROPOSAL</a:t>
            </a:r>
            <a:endParaRPr lang="en-US" altLang="ko-KR" sz="800" dirty="0">
              <a:latin typeface="+mn-ea"/>
              <a:ea typeface="+mn-ea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860466" y="1824531"/>
            <a:ext cx="1276684" cy="1276684"/>
          </a:xfrm>
          <a:prstGeom prst="ellipse">
            <a:avLst/>
          </a:prstGeom>
          <a:solidFill>
            <a:srgbClr val="93D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98697" y="114247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일본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21754" y="2181951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 err="1" smtClean="0">
                <a:solidFill>
                  <a:schemeClr val="bg1"/>
                </a:solidFill>
                <a:latin typeface="+mn-ea"/>
                <a:ea typeface="+mn-ea"/>
              </a:rPr>
              <a:t>지브리</a:t>
            </a:r>
            <a:endParaRPr lang="en-US" altLang="ko-KR" sz="15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500" b="1" dirty="0" smtClean="0">
                <a:solidFill>
                  <a:schemeClr val="bg1"/>
                </a:solidFill>
                <a:latin typeface="+mn-ea"/>
                <a:ea typeface="+mn-ea"/>
              </a:rPr>
              <a:t>스튜디오</a:t>
            </a:r>
            <a:endParaRPr lang="en-US" altLang="ko-KR" sz="1500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55282" y="19511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애니메이션</a:t>
            </a:r>
            <a:endParaRPr lang="ko-KR" altLang="en-US" sz="2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74643" y="3407233"/>
            <a:ext cx="2448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서정적인</a:t>
            </a:r>
            <a:r>
              <a:rPr lang="ko-KR" altLang="en-US" sz="2400" b="1" dirty="0" smtClean="0">
                <a:latin typeface="+mn-ea"/>
                <a:ea typeface="+mn-ea"/>
              </a:rPr>
              <a:t> 분위기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81063" y="24127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취향</a:t>
            </a:r>
            <a:endParaRPr lang="ko-KR" altLang="en-US" sz="2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3967" y="175106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미디어컨텐츠</a:t>
            </a:r>
            <a:endParaRPr lang="en-US" altLang="ko-KR" sz="2000" dirty="0" smtClean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13935" y="2968944"/>
            <a:ext cx="14109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 smtClean="0">
                <a:latin typeface="+mn-ea"/>
                <a:ea typeface="+mn-ea"/>
              </a:rPr>
              <a:t>미야자키 하야오</a:t>
            </a:r>
            <a:endParaRPr lang="ko-KR" altLang="en-US" sz="1300" b="1" dirty="0">
              <a:latin typeface="+mn-ea"/>
              <a:ea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2019" y="2747737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  <a:ea typeface="+mn-ea"/>
              </a:rPr>
              <a:t>넷플릭스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ko-KR" altLang="en-US" sz="2000" dirty="0" err="1" smtClean="0">
                <a:latin typeface="+mn-ea"/>
                <a:ea typeface="+mn-ea"/>
              </a:rPr>
              <a:t>정주행</a:t>
            </a:r>
            <a:endParaRPr lang="en-US" altLang="ko-KR" sz="2000" dirty="0" smtClean="0">
              <a:latin typeface="+mn-ea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34021" y="4030460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  <a:ea typeface="+mn-ea"/>
              </a:rPr>
              <a:t>지브리</a:t>
            </a:r>
            <a:r>
              <a:rPr lang="ko-KR" altLang="en-US" sz="2000" dirty="0" smtClean="0">
                <a:latin typeface="+mn-ea"/>
                <a:ea typeface="+mn-ea"/>
              </a:rPr>
              <a:t> 미술관</a:t>
            </a:r>
            <a:endParaRPr lang="en-US" altLang="ko-KR" sz="2000" dirty="0" smtClean="0">
              <a:latin typeface="+mn-ea"/>
              <a:ea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44623" y="387743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영화 </a:t>
            </a:r>
            <a:r>
              <a:rPr lang="ko-KR" altLang="en-US" dirty="0" err="1" smtClean="0">
                <a:latin typeface="+mn-ea"/>
                <a:ea typeface="+mn-ea"/>
              </a:rPr>
              <a:t>실사화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10548" y="356112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다양한 </a:t>
            </a:r>
            <a:r>
              <a:rPr lang="ko-KR" altLang="en-US" dirty="0" err="1" smtClean="0">
                <a:latin typeface="+mn-ea"/>
                <a:ea typeface="+mn-ea"/>
              </a:rPr>
              <a:t>굿즈들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14799" y="1541971"/>
            <a:ext cx="12137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latin typeface="+mn-ea"/>
                <a:ea typeface="+mn-ea"/>
              </a:rPr>
              <a:t>예술과 음악</a:t>
            </a:r>
            <a:endParaRPr lang="ko-KR" altLang="en-US" sz="1500" dirty="0">
              <a:latin typeface="+mn-ea"/>
              <a:ea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61922" y="1291846"/>
            <a:ext cx="910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 smtClean="0">
                <a:latin typeface="+mn-ea"/>
                <a:ea typeface="+mn-ea"/>
              </a:rPr>
              <a:t>의미 해석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60466" y="4278045"/>
            <a:ext cx="83869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smtClean="0">
                <a:latin typeface="+mn-ea"/>
                <a:ea typeface="+mn-ea"/>
              </a:rPr>
              <a:t>세계관</a:t>
            </a:r>
            <a:endParaRPr lang="ko-KR" altLang="en-US" sz="1700" dirty="0">
              <a:latin typeface="+mn-ea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2574" y="3490664"/>
            <a:ext cx="15985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 smtClean="0">
                <a:latin typeface="+mn-ea"/>
                <a:ea typeface="+mn-ea"/>
              </a:rPr>
              <a:t>환상적인 분위기</a:t>
            </a:r>
            <a:endParaRPr lang="ko-KR" altLang="en-US" sz="1500" b="1" dirty="0"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91872" y="92833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유려한 </a:t>
            </a:r>
            <a:r>
              <a:rPr lang="ko-KR" altLang="en-US" dirty="0" err="1" smtClean="0">
                <a:latin typeface="+mn-ea"/>
                <a:ea typeface="+mn-ea"/>
              </a:rPr>
              <a:t>작화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9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8300" y="379740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01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latin typeface="+mn-ea"/>
                <a:ea typeface="+mn-ea"/>
              </a:rPr>
              <a:t>Project Research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3924300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30492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B5B6B7"/>
                </a:solidFill>
                <a:latin typeface="+mn-ea"/>
                <a:ea typeface="+mn-ea"/>
              </a:rPr>
              <a:t>Market Research    </a:t>
            </a:r>
            <a:r>
              <a:rPr lang="en-US" altLang="ko-KR" sz="1100" dirty="0" smtClean="0">
                <a:solidFill>
                  <a:srgbClr val="AEAFAF"/>
                </a:solidFill>
                <a:latin typeface="+mn-ea"/>
                <a:ea typeface="+mn-ea"/>
              </a:rPr>
              <a:t>Brain </a:t>
            </a:r>
            <a:r>
              <a:rPr lang="en-US" altLang="ko-KR" sz="1100" dirty="0" err="1">
                <a:solidFill>
                  <a:srgbClr val="AEAFAF"/>
                </a:solidFill>
                <a:latin typeface="+mn-ea"/>
                <a:ea typeface="+mn-ea"/>
              </a:rPr>
              <a:t>stoming</a:t>
            </a:r>
            <a:r>
              <a:rPr lang="en-US" altLang="ko-KR" sz="1100" dirty="0" smtClean="0">
                <a:solidFill>
                  <a:srgbClr val="AEAFAF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Persona</a:t>
            </a:r>
            <a:endParaRPr lang="ko-KR" altLang="en-US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57201" y="1155032"/>
            <a:ext cx="2560319" cy="19172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순서도: 수행의 시작/종료 3"/>
          <p:cNvSpPr/>
          <p:nvPr/>
        </p:nvSpPr>
        <p:spPr>
          <a:xfrm>
            <a:off x="1458921" y="3138197"/>
            <a:ext cx="485591" cy="168391"/>
          </a:xfrm>
          <a:prstGeom prst="flowChartTerminator">
            <a:avLst/>
          </a:prstGeom>
          <a:solidFill>
            <a:srgbClr val="93D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한쪽 모서리가 잘린 사각형 14"/>
          <p:cNvSpPr/>
          <p:nvPr/>
        </p:nvSpPr>
        <p:spPr>
          <a:xfrm>
            <a:off x="457201" y="3170482"/>
            <a:ext cx="878695" cy="196048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93D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4580" y="3165274"/>
            <a:ext cx="993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  <a:ea typeface="+mn-ea"/>
              </a:rPr>
              <a:t>Persona-Target1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36042" y="3118786"/>
            <a:ext cx="72182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+mn-ea"/>
                <a:ea typeface="+mn-ea"/>
              </a:rPr>
              <a:t>#</a:t>
            </a:r>
            <a:r>
              <a:rPr lang="ko-KR" altLang="en-US" sz="800" dirty="0" smtClean="0">
                <a:latin typeface="+mn-ea"/>
                <a:ea typeface="+mn-ea"/>
              </a:rPr>
              <a:t>창의력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7201" y="3363067"/>
            <a:ext cx="2560319" cy="1230079"/>
          </a:xfrm>
          <a:prstGeom prst="rect">
            <a:avLst/>
          </a:prstGeom>
          <a:solidFill>
            <a:schemeClr val="bg1"/>
          </a:solidFill>
          <a:ln w="19050">
            <a:solidFill>
              <a:srgbClr val="93D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55" name="순서도: 수행의 시작/종료 54"/>
          <p:cNvSpPr/>
          <p:nvPr/>
        </p:nvSpPr>
        <p:spPr>
          <a:xfrm>
            <a:off x="2001222" y="3138197"/>
            <a:ext cx="485591" cy="168391"/>
          </a:xfrm>
          <a:prstGeom prst="flowChartTerminator">
            <a:avLst/>
          </a:prstGeom>
          <a:solidFill>
            <a:srgbClr val="93D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순서도: 수행의 시작/종료 55"/>
          <p:cNvSpPr/>
          <p:nvPr/>
        </p:nvSpPr>
        <p:spPr>
          <a:xfrm>
            <a:off x="2535903" y="3138197"/>
            <a:ext cx="485591" cy="168391"/>
          </a:xfrm>
          <a:prstGeom prst="flowChartTerminator">
            <a:avLst/>
          </a:prstGeom>
          <a:solidFill>
            <a:srgbClr val="93D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73499" y="3115642"/>
            <a:ext cx="72182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+mn-ea"/>
                <a:ea typeface="+mn-ea"/>
              </a:rPr>
              <a:t>#</a:t>
            </a:r>
            <a:r>
              <a:rPr lang="ko-KR" altLang="en-US" sz="800" dirty="0" smtClean="0">
                <a:latin typeface="+mn-ea"/>
                <a:ea typeface="+mn-ea"/>
              </a:rPr>
              <a:t>성장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12782" y="3118819"/>
            <a:ext cx="73173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+mn-ea"/>
                <a:ea typeface="+mn-ea"/>
              </a:rPr>
              <a:t>#</a:t>
            </a:r>
            <a:r>
              <a:rPr lang="ko-KR" altLang="en-US" sz="800" dirty="0" smtClean="0">
                <a:latin typeface="+mn-ea"/>
                <a:ea typeface="+mn-ea"/>
              </a:rPr>
              <a:t>전문적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6551" y="3350464"/>
            <a:ext cx="2413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Name : </a:t>
            </a:r>
            <a:r>
              <a:rPr lang="ko-KR" altLang="en-US" sz="1000" dirty="0" err="1" smtClean="0">
                <a:solidFill>
                  <a:srgbClr val="8DD9E9"/>
                </a:solidFill>
                <a:latin typeface="+mn-ea"/>
                <a:ea typeface="+mn-ea"/>
              </a:rPr>
              <a:t>이하루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/Halo lee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age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: 25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세</a:t>
            </a:r>
            <a:endParaRPr lang="en-US" altLang="ko-KR" sz="1000" dirty="0" smtClean="0">
              <a:solidFill>
                <a:srgbClr val="8DD9E9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Location </a:t>
            </a: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: 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서울특별시</a:t>
            </a:r>
            <a:endParaRPr lang="en-US" altLang="ko-KR" sz="1000" dirty="0" smtClean="0">
              <a:solidFill>
                <a:srgbClr val="8DD9E9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Work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: 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그래픽 디자이너</a:t>
            </a: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/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신입</a:t>
            </a:r>
            <a:endParaRPr lang="en-US" altLang="ko-KR" sz="1000" dirty="0" smtClean="0">
              <a:solidFill>
                <a:srgbClr val="8DD9E9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Character : 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예술적이고 창의적인 성향</a:t>
            </a:r>
            <a:endParaRPr lang="en-US" altLang="ko-KR" sz="1000" dirty="0" smtClean="0">
              <a:solidFill>
                <a:srgbClr val="8DD9E9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  <a:ea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9" y="1135655"/>
            <a:ext cx="2546211" cy="19335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405099" y="1056848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8CD8E8"/>
                </a:solidFill>
                <a:latin typeface="+mn-ea"/>
                <a:ea typeface="+mn-ea"/>
              </a:rPr>
              <a:t>Intro</a:t>
            </a:r>
            <a:endParaRPr lang="ko-KR" altLang="en-US" b="1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435580" y="1364625"/>
            <a:ext cx="5102225" cy="559425"/>
          </a:xfrm>
          <a:prstGeom prst="roundRect">
            <a:avLst/>
          </a:prstGeom>
          <a:solidFill>
            <a:srgbClr val="8DD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900" dirty="0">
                <a:latin typeface="+mn-ea"/>
              </a:rPr>
              <a:t>그래픽 디자이너로서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 err="1">
                <a:latin typeface="+mn-ea"/>
              </a:rPr>
              <a:t>지브리</a:t>
            </a:r>
            <a:r>
              <a:rPr lang="ko-KR" altLang="en-US" sz="900" dirty="0">
                <a:latin typeface="+mn-ea"/>
              </a:rPr>
              <a:t> 애니메이션은 나에게 끝없는 영감의 원천이죠</a:t>
            </a:r>
            <a:r>
              <a:rPr lang="en-US" altLang="ko-KR" sz="900" dirty="0">
                <a:latin typeface="+mn-ea"/>
              </a:rPr>
              <a:t>. </a:t>
            </a:r>
            <a:endParaRPr lang="en-US" altLang="ko-KR" sz="9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900" dirty="0" smtClean="0">
                <a:latin typeface="+mn-ea"/>
              </a:rPr>
              <a:t>각 </a:t>
            </a:r>
            <a:r>
              <a:rPr lang="ko-KR" altLang="en-US" sz="900" dirty="0">
                <a:latin typeface="+mn-ea"/>
              </a:rPr>
              <a:t>작품의 세세한 디테일과 캐릭터의 감정 표현은 마치 예술 작품처럼 아름답습니다</a:t>
            </a:r>
            <a:r>
              <a:rPr lang="en-US" altLang="ko-KR" sz="900" dirty="0">
                <a:latin typeface="+mn-ea"/>
              </a:rPr>
              <a:t>.</a:t>
            </a:r>
            <a:endParaRPr lang="ko-KR" altLang="en-US" sz="9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72438" y="294282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8CD8E8"/>
                </a:solidFill>
                <a:latin typeface="+mn-ea"/>
                <a:ea typeface="+mn-ea"/>
              </a:rPr>
              <a:t>Attitude</a:t>
            </a:r>
            <a:endParaRPr lang="ko-KR" altLang="en-US" b="1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5611" y="3331086"/>
            <a:ext cx="2533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-</a:t>
            </a:r>
            <a:r>
              <a:rPr lang="ko-KR" altLang="en-US" sz="900" dirty="0" smtClean="0">
                <a:latin typeface="+mn-ea"/>
                <a:ea typeface="+mn-ea"/>
              </a:rPr>
              <a:t>전문적이고 </a:t>
            </a:r>
            <a:r>
              <a:rPr lang="ko-KR" altLang="en-US" sz="900" dirty="0">
                <a:latin typeface="+mn-ea"/>
                <a:ea typeface="+mn-ea"/>
              </a:rPr>
              <a:t>예술적인 태도를 </a:t>
            </a:r>
            <a:r>
              <a:rPr lang="ko-KR" altLang="en-US" sz="900" dirty="0" smtClean="0">
                <a:latin typeface="+mn-ea"/>
                <a:ea typeface="+mn-ea"/>
              </a:rPr>
              <a:t>가졌다</a:t>
            </a:r>
            <a:r>
              <a:rPr lang="en-US" altLang="ko-KR" sz="900" dirty="0" smtClean="0">
                <a:latin typeface="+mn-ea"/>
                <a:ea typeface="+mn-ea"/>
              </a:rPr>
              <a:t>. </a:t>
            </a:r>
          </a:p>
          <a:p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 smtClean="0">
                <a:latin typeface="+mn-ea"/>
                <a:ea typeface="+mn-ea"/>
              </a:rPr>
              <a:t>-</a:t>
            </a:r>
            <a:r>
              <a:rPr lang="ko-KR" altLang="en-US" sz="900" dirty="0" smtClean="0">
                <a:latin typeface="+mn-ea"/>
                <a:ea typeface="+mn-ea"/>
              </a:rPr>
              <a:t>예술적 감각과 통찰력이 뛰어난 편이다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</a:p>
          <a:p>
            <a:endParaRPr lang="en-US" altLang="ko-KR" sz="900" dirty="0" smtClean="0">
              <a:latin typeface="+mn-ea"/>
              <a:ea typeface="+mn-ea"/>
            </a:endParaRPr>
          </a:p>
          <a:p>
            <a:r>
              <a:rPr lang="en-US" altLang="ko-KR" sz="900" dirty="0" smtClean="0">
                <a:latin typeface="+mn-ea"/>
                <a:ea typeface="+mn-ea"/>
              </a:rPr>
              <a:t> -</a:t>
            </a:r>
            <a:r>
              <a:rPr lang="ko-KR" altLang="en-US" sz="900" dirty="0" smtClean="0">
                <a:latin typeface="+mn-ea"/>
                <a:ea typeface="+mn-ea"/>
              </a:rPr>
              <a:t>높은 수준의 예술과 창의력을 중시한다</a:t>
            </a:r>
            <a:r>
              <a:rPr lang="en-US" altLang="ko-KR" sz="900" dirty="0" smtClean="0">
                <a:latin typeface="+mn-ea"/>
                <a:ea typeface="+mn-ea"/>
              </a:rPr>
              <a:t>. 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80353" y="295445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8CD8E8"/>
                </a:solidFill>
                <a:latin typeface="+mn-ea"/>
                <a:ea typeface="+mn-ea"/>
              </a:rPr>
              <a:t>Goal</a:t>
            </a:r>
            <a:endParaRPr lang="ko-KR" altLang="en-US" b="1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80354" y="3329711"/>
            <a:ext cx="318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박물관과 미술관을 방문하여 예술의 </a:t>
            </a:r>
            <a:endParaRPr lang="en-US" altLang="ko-KR" sz="900" dirty="0" smtClean="0">
              <a:latin typeface="+mn-ea"/>
              <a:ea typeface="+mn-ea"/>
            </a:endParaRPr>
          </a:p>
          <a:p>
            <a:r>
              <a:rPr lang="ko-KR" altLang="en-US" sz="900" dirty="0" smtClean="0">
                <a:latin typeface="+mn-ea"/>
                <a:ea typeface="+mn-ea"/>
              </a:rPr>
              <a:t>다양한 측면을 경험하고자 합니다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80353" y="3821370"/>
            <a:ext cx="3181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독특한 전시물을 감상하고</a:t>
            </a:r>
            <a:r>
              <a:rPr lang="en-US" altLang="ko-KR" sz="900" dirty="0" smtClean="0">
                <a:latin typeface="+mn-ea"/>
                <a:ea typeface="+mn-ea"/>
              </a:rPr>
              <a:t>, </a:t>
            </a:r>
            <a:r>
              <a:rPr lang="ko-KR" altLang="en-US" sz="900" dirty="0" smtClean="0">
                <a:latin typeface="+mn-ea"/>
                <a:ea typeface="+mn-ea"/>
              </a:rPr>
              <a:t>영감을 얻고 싶어합니다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5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/>
              <a:t>GHIBLI STUDIO</a:t>
            </a:r>
          </a:p>
          <a:p>
            <a:r>
              <a:rPr lang="en-US" altLang="ko-KR" sz="800" dirty="0" smtClean="0"/>
              <a:t>PROJECTPROPOSAL</a:t>
            </a:r>
            <a:endParaRPr lang="en-US" altLang="ko-KR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3405098" y="2110111"/>
            <a:ext cx="5713731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b="1" dirty="0" smtClean="0">
                <a:solidFill>
                  <a:schemeClr val="tx1"/>
                </a:solidFill>
                <a:latin typeface="+mn-ea"/>
                <a:ea typeface="+mn-ea"/>
              </a:rPr>
              <a:t>‘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  <a:ea typeface="+mn-ea"/>
              </a:rPr>
              <a:t>지브리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  <a:ea typeface="+mn-ea"/>
              </a:rPr>
              <a:t> 박물관과 미술관을 방문 하기 전에 미리 </a:t>
            </a:r>
            <a:r>
              <a:rPr lang="ko-KR" altLang="en-US" sz="900" b="1" smtClean="0">
                <a:solidFill>
                  <a:schemeClr val="tx1"/>
                </a:solidFill>
                <a:latin typeface="+mn-ea"/>
                <a:ea typeface="+mn-ea"/>
              </a:rPr>
              <a:t>예약을 </a:t>
            </a:r>
            <a:r>
              <a:rPr lang="ko-KR" altLang="en-US" sz="900" b="1" smtClean="0">
                <a:solidFill>
                  <a:schemeClr val="tx1"/>
                </a:solidFill>
                <a:latin typeface="+mn-ea"/>
                <a:ea typeface="+mn-ea"/>
              </a:rPr>
              <a:t>해야할것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  <a:ea typeface="+mn-ea"/>
              </a:rPr>
              <a:t>같아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900" b="1" dirty="0" smtClean="0">
                <a:solidFill>
                  <a:schemeClr val="tx1"/>
                </a:solidFill>
                <a:latin typeface="+mn-ea"/>
                <a:ea typeface="+mn-ea"/>
              </a:rPr>
              <a:t>현지사이트는 일본어로 되어있어서 어려움이 있어서 한국사이트로 예약할 수 있었으면 좋겠어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  <a:ea typeface="+mn-ea"/>
              </a:rPr>
              <a:t>’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77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8300" y="379740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01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latin typeface="+mn-ea"/>
                <a:ea typeface="+mn-ea"/>
              </a:rPr>
              <a:t>Project Research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3924300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30492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B5B6B7"/>
                </a:solidFill>
                <a:latin typeface="+mn-ea"/>
                <a:ea typeface="+mn-ea"/>
              </a:rPr>
              <a:t>Market Research    </a:t>
            </a:r>
            <a:r>
              <a:rPr lang="en-US" altLang="ko-KR" sz="1100" dirty="0" smtClean="0">
                <a:solidFill>
                  <a:srgbClr val="AEAFAF"/>
                </a:solidFill>
                <a:latin typeface="+mn-ea"/>
                <a:ea typeface="+mn-ea"/>
              </a:rPr>
              <a:t>Brain </a:t>
            </a:r>
            <a:r>
              <a:rPr lang="en-US" altLang="ko-KR" sz="1100" dirty="0" err="1">
                <a:solidFill>
                  <a:srgbClr val="AEAFAF"/>
                </a:solidFill>
                <a:latin typeface="+mn-ea"/>
                <a:ea typeface="+mn-ea"/>
              </a:rPr>
              <a:t>stoming</a:t>
            </a:r>
            <a:r>
              <a:rPr lang="en-US" altLang="ko-KR" sz="1100" dirty="0" smtClean="0">
                <a:solidFill>
                  <a:srgbClr val="AEAFAF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Persona</a:t>
            </a:r>
            <a:endParaRPr lang="ko-KR" altLang="en-US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57201" y="1155032"/>
            <a:ext cx="2560319" cy="19172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순서도: 수행의 시작/종료 3"/>
          <p:cNvSpPr/>
          <p:nvPr/>
        </p:nvSpPr>
        <p:spPr>
          <a:xfrm>
            <a:off x="1458921" y="3138197"/>
            <a:ext cx="485591" cy="168391"/>
          </a:xfrm>
          <a:prstGeom prst="flowChartTerminator">
            <a:avLst/>
          </a:prstGeom>
          <a:solidFill>
            <a:srgbClr val="93D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한쪽 모서리가 잘린 사각형 14"/>
          <p:cNvSpPr/>
          <p:nvPr/>
        </p:nvSpPr>
        <p:spPr>
          <a:xfrm>
            <a:off x="457201" y="3170482"/>
            <a:ext cx="878695" cy="196048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93D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6961" y="3163453"/>
            <a:ext cx="9846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  <a:ea typeface="+mn-ea"/>
              </a:rPr>
              <a:t>Persona-Target1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36042" y="3118786"/>
            <a:ext cx="72182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+mn-ea"/>
                <a:ea typeface="+mn-ea"/>
              </a:rPr>
              <a:t>#</a:t>
            </a:r>
            <a:r>
              <a:rPr lang="ko-KR" altLang="en-US" sz="800" dirty="0" smtClean="0">
                <a:latin typeface="+mn-ea"/>
                <a:ea typeface="+mn-ea"/>
              </a:rPr>
              <a:t>열정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7201" y="3363067"/>
            <a:ext cx="2560319" cy="1230079"/>
          </a:xfrm>
          <a:prstGeom prst="rect">
            <a:avLst/>
          </a:prstGeom>
          <a:solidFill>
            <a:schemeClr val="bg1"/>
          </a:solidFill>
          <a:ln w="19050">
            <a:solidFill>
              <a:srgbClr val="93D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5" name="순서도: 수행의 시작/종료 54"/>
          <p:cNvSpPr/>
          <p:nvPr/>
        </p:nvSpPr>
        <p:spPr>
          <a:xfrm>
            <a:off x="2001222" y="3138197"/>
            <a:ext cx="485591" cy="168391"/>
          </a:xfrm>
          <a:prstGeom prst="flowChartTerminator">
            <a:avLst/>
          </a:prstGeom>
          <a:solidFill>
            <a:srgbClr val="93D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순서도: 수행의 시작/종료 55"/>
          <p:cNvSpPr/>
          <p:nvPr/>
        </p:nvSpPr>
        <p:spPr>
          <a:xfrm>
            <a:off x="2535903" y="3138197"/>
            <a:ext cx="485591" cy="168391"/>
          </a:xfrm>
          <a:prstGeom prst="flowChartTerminator">
            <a:avLst/>
          </a:prstGeom>
          <a:solidFill>
            <a:srgbClr val="93D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73499" y="3115642"/>
            <a:ext cx="72182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+mn-ea"/>
                <a:ea typeface="+mn-ea"/>
              </a:rPr>
              <a:t>#</a:t>
            </a:r>
            <a:r>
              <a:rPr lang="ko-KR" altLang="en-US" sz="800" dirty="0" smtClean="0">
                <a:latin typeface="+mn-ea"/>
                <a:ea typeface="+mn-ea"/>
              </a:rPr>
              <a:t>호기심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12782" y="3118819"/>
            <a:ext cx="73173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+mn-ea"/>
                <a:ea typeface="+mn-ea"/>
              </a:rPr>
              <a:t>#</a:t>
            </a:r>
            <a:r>
              <a:rPr lang="ko-KR" altLang="en-US" sz="800" dirty="0" smtClean="0">
                <a:latin typeface="+mn-ea"/>
                <a:ea typeface="+mn-ea"/>
              </a:rPr>
              <a:t>긍정적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6551" y="3350464"/>
            <a:ext cx="2560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Name : </a:t>
            </a:r>
            <a:r>
              <a:rPr lang="ko-KR" altLang="en-US" sz="1000" dirty="0" err="1" smtClean="0">
                <a:solidFill>
                  <a:srgbClr val="8DD9E9"/>
                </a:solidFill>
                <a:latin typeface="+mn-ea"/>
                <a:ea typeface="+mn-ea"/>
              </a:rPr>
              <a:t>김아린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age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: 18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세</a:t>
            </a:r>
            <a:endParaRPr lang="en-US" altLang="ko-KR" sz="1000" dirty="0" smtClean="0">
              <a:solidFill>
                <a:srgbClr val="8DD9E9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Location : 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서울특별시</a:t>
            </a:r>
            <a:endParaRPr lang="en-US" altLang="ko-KR" sz="1000" dirty="0" smtClean="0">
              <a:solidFill>
                <a:srgbClr val="8DD9E9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Work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: 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애니메이션 업계 지망</a:t>
            </a:r>
            <a:endParaRPr lang="en-US" altLang="ko-KR" sz="1000" dirty="0" smtClean="0">
              <a:solidFill>
                <a:srgbClr val="8DD9E9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8DD9E9"/>
                </a:solidFill>
                <a:latin typeface="+mn-ea"/>
                <a:ea typeface="+mn-ea"/>
              </a:rPr>
              <a:t>Character : </a:t>
            </a:r>
            <a:r>
              <a:rPr lang="ko-KR" altLang="en-US" sz="1000" dirty="0" smtClean="0">
                <a:solidFill>
                  <a:srgbClr val="8DD9E9"/>
                </a:solidFill>
                <a:latin typeface="+mn-ea"/>
                <a:ea typeface="+mn-ea"/>
              </a:rPr>
              <a:t>밝고 활발한 성향</a:t>
            </a:r>
            <a:endParaRPr lang="en-US" altLang="ko-KR" sz="1000" dirty="0" smtClean="0">
              <a:solidFill>
                <a:srgbClr val="8DD9E9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  <a:ea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9" y="1135655"/>
            <a:ext cx="2546211" cy="19335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405099" y="1056848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8CD8E8"/>
                </a:solidFill>
                <a:latin typeface="+mn-ea"/>
                <a:ea typeface="+mn-ea"/>
              </a:rPr>
              <a:t>Intro</a:t>
            </a:r>
            <a:endParaRPr lang="ko-KR" altLang="en-US" b="1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435580" y="1364625"/>
            <a:ext cx="5102225" cy="559425"/>
          </a:xfrm>
          <a:prstGeom prst="roundRect">
            <a:avLst/>
          </a:prstGeom>
          <a:solidFill>
            <a:srgbClr val="8DD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900" dirty="0">
                <a:latin typeface="+mn-ea"/>
              </a:rPr>
              <a:t>애니메이션 초보자로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지금은 </a:t>
            </a:r>
            <a:r>
              <a:rPr lang="ko-KR" altLang="en-US" sz="900" dirty="0" err="1">
                <a:latin typeface="+mn-ea"/>
              </a:rPr>
              <a:t>지브리</a:t>
            </a:r>
            <a:r>
              <a:rPr lang="ko-KR" altLang="en-US" sz="900" dirty="0">
                <a:latin typeface="+mn-ea"/>
              </a:rPr>
              <a:t> 애니메이션의 매력에 푹 </a:t>
            </a:r>
            <a:r>
              <a:rPr lang="ko-KR" altLang="en-US" sz="900" dirty="0" err="1">
                <a:latin typeface="+mn-ea"/>
              </a:rPr>
              <a:t>빠져있어요</a:t>
            </a:r>
            <a:r>
              <a:rPr lang="en-US" altLang="ko-KR" sz="900" dirty="0">
                <a:latin typeface="+mn-ea"/>
              </a:rPr>
              <a:t>. </a:t>
            </a:r>
            <a:r>
              <a:rPr lang="ko-KR" altLang="en-US" sz="900" dirty="0">
                <a:latin typeface="+mn-ea"/>
              </a:rPr>
              <a:t>처음으로 접한 애니메이션 세계가 정말 신기하고 </a:t>
            </a:r>
            <a:r>
              <a:rPr lang="ko-KR" altLang="en-US" sz="900" dirty="0" smtClean="0">
                <a:latin typeface="+mn-ea"/>
              </a:rPr>
              <a:t>흥미로워요</a:t>
            </a:r>
            <a:r>
              <a:rPr lang="en-US" altLang="ko-KR" sz="900" dirty="0" smtClean="0">
                <a:latin typeface="+mn-ea"/>
              </a:rPr>
              <a:t>! </a:t>
            </a:r>
            <a:endParaRPr lang="ko-KR" altLang="en-US" sz="9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72438" y="294282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8CD8E8"/>
                </a:solidFill>
                <a:latin typeface="+mn-ea"/>
                <a:ea typeface="+mn-ea"/>
              </a:rPr>
              <a:t>Attitude</a:t>
            </a:r>
            <a:endParaRPr lang="ko-KR" altLang="en-US" b="1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5611" y="3331086"/>
            <a:ext cx="27347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-</a:t>
            </a:r>
            <a:r>
              <a:rPr lang="ko-KR" altLang="en-US" sz="900" dirty="0" smtClean="0">
                <a:latin typeface="+mn-ea"/>
                <a:ea typeface="+mn-ea"/>
              </a:rPr>
              <a:t>호기심이 넘치며 탐구 정신을 가지고 있다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  <a:endParaRPr lang="en-US" altLang="ko-KR" sz="900" dirty="0">
              <a:latin typeface="+mn-ea"/>
              <a:ea typeface="+mn-ea"/>
            </a:endParaRPr>
          </a:p>
          <a:p>
            <a:endParaRPr lang="en-US" altLang="ko-KR" sz="900" dirty="0" smtClean="0">
              <a:latin typeface="+mn-ea"/>
              <a:ea typeface="+mn-ea"/>
            </a:endParaRPr>
          </a:p>
          <a:p>
            <a:r>
              <a:rPr lang="en-US" altLang="ko-KR" sz="900" dirty="0" smtClean="0">
                <a:latin typeface="+mn-ea"/>
                <a:ea typeface="+mn-ea"/>
              </a:rPr>
              <a:t> -</a:t>
            </a:r>
            <a:r>
              <a:rPr lang="ko-KR" altLang="en-US" sz="900" dirty="0">
                <a:latin typeface="+mn-ea"/>
                <a:ea typeface="+mn-ea"/>
              </a:rPr>
              <a:t>애니메이션에 대한 </a:t>
            </a:r>
            <a:r>
              <a:rPr lang="ko-KR" altLang="en-US" sz="900" dirty="0" smtClean="0">
                <a:latin typeface="+mn-ea"/>
                <a:ea typeface="+mn-ea"/>
              </a:rPr>
              <a:t> </a:t>
            </a:r>
            <a:r>
              <a:rPr lang="ko-KR" altLang="en-US" sz="900" dirty="0">
                <a:latin typeface="+mn-ea"/>
                <a:ea typeface="+mn-ea"/>
              </a:rPr>
              <a:t>긍정적인 </a:t>
            </a:r>
            <a:r>
              <a:rPr lang="ko-KR" altLang="en-US" sz="900" dirty="0" smtClean="0">
                <a:latin typeface="+mn-ea"/>
                <a:ea typeface="+mn-ea"/>
              </a:rPr>
              <a:t>에너지가 강한다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</a:p>
          <a:p>
            <a:endParaRPr lang="en-US" altLang="ko-KR" sz="900" dirty="0" smtClean="0">
              <a:latin typeface="+mn-ea"/>
              <a:ea typeface="+mn-ea"/>
            </a:endParaRPr>
          </a:p>
          <a:p>
            <a:r>
              <a:rPr lang="en-US" altLang="ko-KR" sz="900" dirty="0" smtClean="0">
                <a:latin typeface="+mn-ea"/>
                <a:ea typeface="+mn-ea"/>
              </a:rPr>
              <a:t>-</a:t>
            </a:r>
            <a:r>
              <a:rPr lang="ko-KR" altLang="en-US" sz="900" dirty="0">
                <a:latin typeface="+mn-ea"/>
                <a:ea typeface="+mn-ea"/>
              </a:rPr>
              <a:t>창의적이며 예술적 감성을 </a:t>
            </a:r>
            <a:r>
              <a:rPr lang="ko-KR" altLang="en-US" sz="900" dirty="0" smtClean="0">
                <a:latin typeface="+mn-ea"/>
                <a:ea typeface="+mn-ea"/>
              </a:rPr>
              <a:t>지녔다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80353" y="295445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8CD8E8"/>
                </a:solidFill>
                <a:latin typeface="+mn-ea"/>
                <a:ea typeface="+mn-ea"/>
              </a:rPr>
              <a:t>Goal</a:t>
            </a:r>
            <a:endParaRPr lang="ko-KR" altLang="en-US" b="1" dirty="0">
              <a:solidFill>
                <a:srgbClr val="8CD8E8"/>
              </a:solidFill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80354" y="3329711"/>
            <a:ext cx="318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웹사이트를 통해 다양한 애니메이션 작품을 감상하고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endParaRPr lang="en-US" altLang="ko-KR" sz="900" dirty="0" smtClean="0">
              <a:latin typeface="+mn-ea"/>
              <a:ea typeface="+mn-ea"/>
            </a:endParaRPr>
          </a:p>
          <a:p>
            <a:r>
              <a:rPr lang="ko-KR" altLang="en-US" sz="900" dirty="0" smtClean="0">
                <a:latin typeface="+mn-ea"/>
                <a:ea typeface="+mn-ea"/>
              </a:rPr>
              <a:t>그 </a:t>
            </a:r>
            <a:r>
              <a:rPr lang="ko-KR" altLang="en-US" sz="900" dirty="0">
                <a:latin typeface="+mn-ea"/>
                <a:ea typeface="+mn-ea"/>
              </a:rPr>
              <a:t>중에서 자신의 취향에 맞는 작품들을 </a:t>
            </a:r>
            <a:r>
              <a:rPr lang="ko-KR" altLang="en-US" sz="900" dirty="0" smtClean="0">
                <a:latin typeface="+mn-ea"/>
                <a:ea typeface="+mn-ea"/>
              </a:rPr>
              <a:t>찾고자 한다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80353" y="3821370"/>
            <a:ext cx="3181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애니메이션을 </a:t>
            </a:r>
            <a:r>
              <a:rPr lang="ko-KR" altLang="en-US" sz="900" dirty="0">
                <a:latin typeface="+mn-ea"/>
                <a:ea typeface="+mn-ea"/>
              </a:rPr>
              <a:t>이해 함으로써 자신만의 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매력적인 작품을 만들어내고자 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  <a:endParaRPr lang="ko-KR" altLang="en-US" sz="900" dirty="0">
              <a:latin typeface="+mn-ea"/>
              <a:ea typeface="+mn-ea"/>
            </a:endParaRPr>
          </a:p>
          <a:p>
            <a:r>
              <a:rPr lang="en-US" altLang="ko-KR" sz="900" dirty="0" smtClean="0">
                <a:latin typeface="+mn-ea"/>
                <a:ea typeface="+mn-ea"/>
              </a:rPr>
              <a:t>.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405098" y="2110111"/>
            <a:ext cx="571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b="1" dirty="0" smtClean="0">
                <a:solidFill>
                  <a:schemeClr val="tx1"/>
                </a:solidFill>
                <a:latin typeface="+mn-ea"/>
                <a:ea typeface="+mn-ea"/>
              </a:rPr>
              <a:t>‘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  <a:ea typeface="+mn-ea"/>
              </a:rPr>
              <a:t>아이디어가 부족하여 창의성을 키우기 위해 일본의 여러 애니메이션을 접하고 싶은데</a:t>
            </a:r>
            <a:endParaRPr lang="en-US" altLang="ko-KR" sz="9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 smtClean="0">
                <a:solidFill>
                  <a:schemeClr val="tx1"/>
                </a:solidFill>
                <a:latin typeface="+mn-ea"/>
                <a:ea typeface="+mn-ea"/>
              </a:rPr>
              <a:t> 그것을 한번에 소개해주는 웹사이트가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  <a:ea typeface="+mn-ea"/>
              </a:rPr>
              <a:t>있으면 좋을 것 같아 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  <a:ea typeface="+mn-ea"/>
              </a:rPr>
              <a:t>’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2" y="1135654"/>
            <a:ext cx="2557088" cy="1927203"/>
          </a:xfrm>
          <a:prstGeom prst="rect">
            <a:avLst/>
          </a:prstGeom>
        </p:spPr>
      </p:pic>
      <p:sp>
        <p:nvSpPr>
          <p:cNvPr id="30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/>
              <a:t>GHIBLI STUDIO</a:t>
            </a:r>
          </a:p>
          <a:p>
            <a:r>
              <a:rPr lang="en-US" altLang="ko-KR" sz="800" dirty="0" smtClean="0"/>
              <a:t>PROJECTPROPOSAL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7730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02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 smtClean="0">
                <a:latin typeface="+mn-ea"/>
                <a:ea typeface="+mn-ea"/>
              </a:rPr>
              <a:t>Project Strategy</a:t>
            </a:r>
            <a:endParaRPr lang="en-US" altLang="ko-KR" sz="1900" b="1" dirty="0">
              <a:latin typeface="+mn-ea"/>
              <a:ea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46281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Website Concept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smtClean="0">
                <a:solidFill>
                  <a:srgbClr val="AEAFAF"/>
                </a:solidFill>
                <a:latin typeface="+mn-ea"/>
                <a:ea typeface="+mn-ea"/>
              </a:rPr>
              <a:t>Logo    </a:t>
            </a:r>
            <a:r>
              <a:rPr lang="en-US" altLang="ko-KR" sz="1100" dirty="0" err="1">
                <a:solidFill>
                  <a:srgbClr val="B6B7B7"/>
                </a:solidFill>
                <a:latin typeface="+mn-ea"/>
                <a:ea typeface="+mn-ea"/>
              </a:rPr>
              <a:t>Typography&amp;color</a:t>
            </a:r>
            <a:r>
              <a:rPr lang="en-US" altLang="ko-KR" sz="1100" dirty="0">
                <a:solidFill>
                  <a:srgbClr val="B6B7B7"/>
                </a:solidFill>
                <a:latin typeface="+mn-ea"/>
                <a:ea typeface="+mn-ea"/>
              </a:rPr>
              <a:t> </a:t>
            </a:r>
            <a:r>
              <a:rPr lang="en-US" altLang="ko-KR" sz="1100" dirty="0" smtClean="0">
                <a:solidFill>
                  <a:srgbClr val="B6B7B7"/>
                </a:solidFill>
                <a:latin typeface="+mn-ea"/>
                <a:ea typeface="+mn-ea"/>
              </a:rPr>
              <a:t>   </a:t>
            </a:r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Wireframe    </a:t>
            </a:r>
            <a:r>
              <a:rPr lang="en-US" altLang="ko-KR" sz="1100" dirty="0">
                <a:solidFill>
                  <a:srgbClr val="B6B7B7"/>
                </a:solidFill>
                <a:latin typeface="+mn-ea"/>
                <a:ea typeface="+mn-ea"/>
              </a:rPr>
              <a:t>UI UX</a:t>
            </a:r>
            <a:endParaRPr lang="ko-KR" altLang="en-US" sz="1100" dirty="0">
              <a:solidFill>
                <a:srgbClr val="B6B7B7"/>
              </a:solidFill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584" y="3699617"/>
            <a:ext cx="5690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GHIBLISTUDIO </a:t>
            </a:r>
            <a:r>
              <a:rPr lang="ko-KR" altLang="en-US" sz="900" dirty="0" smtClean="0">
                <a:latin typeface="+mn-ea"/>
                <a:ea typeface="+mn-ea"/>
              </a:rPr>
              <a:t>는 일본의 유명한 애니메이션 영화 스튜디오로</a:t>
            </a:r>
            <a:endParaRPr lang="en-US" altLang="ko-KR" sz="900" dirty="0" smtClean="0">
              <a:latin typeface="+mn-ea"/>
              <a:ea typeface="+mn-ea"/>
            </a:endParaRPr>
          </a:p>
          <a:p>
            <a:r>
              <a:rPr lang="ko-KR" altLang="en-US" sz="900" dirty="0" smtClean="0">
                <a:latin typeface="+mn-ea"/>
                <a:ea typeface="+mn-ea"/>
              </a:rPr>
              <a:t>그 영화들의 내용과  미술관</a:t>
            </a:r>
            <a:r>
              <a:rPr lang="en-US" altLang="ko-KR" sz="900" dirty="0" smtClean="0">
                <a:latin typeface="+mn-ea"/>
                <a:ea typeface="+mn-ea"/>
              </a:rPr>
              <a:t>, </a:t>
            </a:r>
            <a:r>
              <a:rPr lang="ko-KR" altLang="en-US" sz="900" dirty="0" smtClean="0">
                <a:latin typeface="+mn-ea"/>
                <a:ea typeface="+mn-ea"/>
              </a:rPr>
              <a:t>박물관 정보 등을 소개하는 사이트입니다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</a:p>
          <a:p>
            <a:endParaRPr lang="en-US" altLang="ko-KR" sz="900" dirty="0" smtClean="0">
              <a:latin typeface="+mn-ea"/>
              <a:ea typeface="+mn-ea"/>
            </a:endParaRPr>
          </a:p>
          <a:p>
            <a:endParaRPr lang="en-US" altLang="ko-KR" sz="900" dirty="0" smtClean="0">
              <a:latin typeface="+mn-ea"/>
              <a:ea typeface="+mn-ea"/>
            </a:endParaRPr>
          </a:p>
          <a:p>
            <a:r>
              <a:rPr lang="ko-KR" altLang="en-US" sz="900" dirty="0" err="1">
                <a:latin typeface="+mn-ea"/>
                <a:ea typeface="+mn-ea"/>
              </a:rPr>
              <a:t>몇십</a:t>
            </a:r>
            <a:r>
              <a:rPr lang="ko-KR" altLang="en-US" sz="900" dirty="0" smtClean="0">
                <a:latin typeface="+mn-ea"/>
                <a:ea typeface="+mn-ea"/>
              </a:rPr>
              <a:t> 개의 </a:t>
            </a:r>
            <a:r>
              <a:rPr lang="ko-KR" altLang="en-US" sz="900" dirty="0" err="1" smtClean="0">
                <a:latin typeface="+mn-ea"/>
                <a:ea typeface="+mn-ea"/>
              </a:rPr>
              <a:t>지브리</a:t>
            </a:r>
            <a:r>
              <a:rPr lang="ko-KR" altLang="en-US" sz="900" dirty="0" smtClean="0">
                <a:latin typeface="+mn-ea"/>
                <a:ea typeface="+mn-ea"/>
              </a:rPr>
              <a:t> 영화들을 실제 애니메이션을 관람</a:t>
            </a:r>
            <a:r>
              <a:rPr lang="en-US" altLang="ko-KR" sz="900" dirty="0">
                <a:latin typeface="+mn-ea"/>
                <a:ea typeface="+mn-ea"/>
              </a:rPr>
              <a:t> </a:t>
            </a:r>
            <a:r>
              <a:rPr lang="ko-KR" altLang="en-US" sz="900" dirty="0" smtClean="0">
                <a:latin typeface="+mn-ea"/>
                <a:ea typeface="+mn-ea"/>
              </a:rPr>
              <a:t>하는듯한 느낌을 받을 수</a:t>
            </a:r>
            <a:r>
              <a:rPr lang="en-US" altLang="ko-KR" sz="900" dirty="0">
                <a:latin typeface="+mn-ea"/>
                <a:ea typeface="+mn-ea"/>
              </a:rPr>
              <a:t> </a:t>
            </a:r>
            <a:r>
              <a:rPr lang="ko-KR" altLang="en-US" sz="900" dirty="0" smtClean="0">
                <a:latin typeface="+mn-ea"/>
                <a:ea typeface="+mn-ea"/>
              </a:rPr>
              <a:t>있게</a:t>
            </a:r>
            <a:r>
              <a:rPr lang="en-US" altLang="ko-KR" sz="900" dirty="0" smtClean="0">
                <a:latin typeface="+mn-ea"/>
                <a:ea typeface="+mn-ea"/>
              </a:rPr>
              <a:t> </a:t>
            </a:r>
          </a:p>
          <a:p>
            <a:r>
              <a:rPr lang="ko-KR" altLang="en-US" sz="900" dirty="0" err="1" smtClean="0">
                <a:latin typeface="+mn-ea"/>
                <a:ea typeface="+mn-ea"/>
              </a:rPr>
              <a:t>스토리북</a:t>
            </a:r>
            <a:r>
              <a:rPr lang="ko-KR" altLang="en-US" sz="900" dirty="0" smtClean="0">
                <a:latin typeface="+mn-ea"/>
                <a:ea typeface="+mn-ea"/>
              </a:rPr>
              <a:t> 형식으로</a:t>
            </a:r>
            <a:r>
              <a:rPr lang="en-US" altLang="ko-KR" sz="900" dirty="0" smtClean="0">
                <a:latin typeface="+mn-ea"/>
                <a:ea typeface="+mn-ea"/>
              </a:rPr>
              <a:t> </a:t>
            </a:r>
            <a:r>
              <a:rPr lang="ko-KR" altLang="en-US" sz="900" dirty="0" smtClean="0">
                <a:latin typeface="+mn-ea"/>
                <a:ea typeface="+mn-ea"/>
              </a:rPr>
              <a:t>전달하고자 했습니다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  <a:r>
              <a:rPr lang="ko-KR" altLang="en-US" sz="900" dirty="0" smtClean="0">
                <a:latin typeface="+mn-ea"/>
                <a:ea typeface="+mn-ea"/>
              </a:rPr>
              <a:t>  </a:t>
            </a:r>
            <a:endParaRPr lang="ko-KR" altLang="en-US" sz="9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4" y="1293063"/>
            <a:ext cx="5240512" cy="2185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80" y="1582303"/>
            <a:ext cx="2663657" cy="1238185"/>
          </a:xfrm>
          <a:prstGeom prst="rect">
            <a:avLst/>
          </a:prstGeom>
        </p:spPr>
      </p:pic>
      <p:sp>
        <p:nvSpPr>
          <p:cNvPr id="35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>
                <a:latin typeface="+mn-ea"/>
                <a:ea typeface="+mn-ea"/>
              </a:rPr>
              <a:t>GHIBLI STUDIO</a:t>
            </a:r>
          </a:p>
          <a:p>
            <a:r>
              <a:rPr lang="en-US" altLang="ko-KR" sz="800" dirty="0" smtClean="0">
                <a:latin typeface="+mn-ea"/>
                <a:ea typeface="+mn-ea"/>
              </a:rPr>
              <a:t>PROJECTPROPOSAL</a:t>
            </a:r>
            <a:endParaRPr lang="en-US" altLang="ko-KR" sz="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09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8300" y="379740"/>
            <a:ext cx="4572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900" b="1" dirty="0" smtClean="0">
                <a:solidFill>
                  <a:srgbClr val="93DAEC"/>
                </a:solidFill>
                <a:latin typeface="+mn-ea"/>
                <a:ea typeface="+mn-ea"/>
              </a:rPr>
              <a:t>02 </a:t>
            </a:r>
            <a:r>
              <a:rPr lang="en-US" altLang="ko-KR" sz="1900" b="1" dirty="0">
                <a:latin typeface="+mn-ea"/>
                <a:ea typeface="+mn-ea"/>
              </a:rPr>
              <a:t/>
            </a:r>
            <a:br>
              <a:rPr lang="en-US" altLang="ko-KR" sz="1900" b="1" dirty="0">
                <a:latin typeface="+mn-ea"/>
                <a:ea typeface="+mn-ea"/>
              </a:rPr>
            </a:br>
            <a:r>
              <a:rPr lang="en-US" altLang="ko-KR" sz="1900" b="1" dirty="0">
                <a:latin typeface="+mn-ea"/>
              </a:rPr>
              <a:t>Project Strategy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175000" y="647700"/>
            <a:ext cx="4943642" cy="0"/>
          </a:xfrm>
          <a:prstGeom prst="line">
            <a:avLst/>
          </a:prstGeom>
          <a:ln>
            <a:solidFill>
              <a:srgbClr val="95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90779" y="370701"/>
            <a:ext cx="45704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2C5C6"/>
                </a:solidFill>
                <a:latin typeface="+mn-ea"/>
                <a:ea typeface="+mn-ea"/>
              </a:rPr>
              <a:t>Website Concept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    Logo</a:t>
            </a:r>
            <a:r>
              <a:rPr lang="en-US" altLang="ko-KR" sz="1100" dirty="0" smtClean="0">
                <a:solidFill>
                  <a:srgbClr val="AEAFAF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err="1" smtClean="0">
                <a:solidFill>
                  <a:srgbClr val="B6B7B7"/>
                </a:solidFill>
                <a:latin typeface="+mn-ea"/>
                <a:ea typeface="+mn-ea"/>
              </a:rPr>
              <a:t>Typography&amp;color</a:t>
            </a:r>
            <a:r>
              <a:rPr lang="en-US" altLang="ko-KR" sz="1100" dirty="0" smtClean="0">
                <a:solidFill>
                  <a:srgbClr val="B6B7B7"/>
                </a:solidFill>
                <a:latin typeface="+mn-ea"/>
                <a:ea typeface="+mn-ea"/>
              </a:rPr>
              <a:t>    </a:t>
            </a:r>
            <a:r>
              <a:rPr lang="en-US" altLang="ko-KR" sz="1100" dirty="0" smtClean="0">
                <a:solidFill>
                  <a:srgbClr val="C2C5C6"/>
                </a:solidFill>
              </a:rPr>
              <a:t>Wireframe    </a:t>
            </a:r>
            <a:r>
              <a:rPr lang="en-US" altLang="ko-KR" sz="1100" dirty="0">
                <a:solidFill>
                  <a:srgbClr val="B6B7B7"/>
                </a:solidFill>
                <a:latin typeface="+mn-ea"/>
              </a:rPr>
              <a:t>UI UX</a:t>
            </a:r>
            <a:endParaRPr lang="ko-KR" altLang="en-US" sz="1100" dirty="0">
              <a:solidFill>
                <a:srgbClr val="B6B7B7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9672" y="3724166"/>
            <a:ext cx="569093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atin typeface="+mn-ea"/>
                <a:ea typeface="+mn-ea"/>
              </a:rPr>
              <a:t>웹사이트에 텍스트가 많이 노출되어서 로고는 심플하면서도 사람들에게</a:t>
            </a:r>
            <a:endParaRPr lang="en-US" altLang="ko-KR" sz="900" dirty="0" smtClean="0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atin typeface="+mn-ea"/>
                <a:ea typeface="+mn-ea"/>
              </a:rPr>
              <a:t> 익숙한 캐릭터 </a:t>
            </a:r>
            <a:r>
              <a:rPr lang="en-US" altLang="ko-KR" sz="900" dirty="0" smtClean="0">
                <a:latin typeface="+mn-ea"/>
                <a:ea typeface="+mn-ea"/>
              </a:rPr>
              <a:t>‘</a:t>
            </a:r>
            <a:r>
              <a:rPr lang="ko-KR" altLang="en-US" sz="900" dirty="0" smtClean="0">
                <a:latin typeface="+mn-ea"/>
                <a:ea typeface="+mn-ea"/>
              </a:rPr>
              <a:t>토토로</a:t>
            </a:r>
            <a:r>
              <a:rPr lang="en-US" altLang="ko-KR" sz="900" dirty="0" smtClean="0">
                <a:latin typeface="+mn-ea"/>
                <a:ea typeface="+mn-ea"/>
              </a:rPr>
              <a:t>’</a:t>
            </a:r>
            <a:r>
              <a:rPr lang="ko-KR" altLang="en-US" sz="900" dirty="0" smtClean="0">
                <a:latin typeface="+mn-ea"/>
                <a:ea typeface="+mn-ea"/>
              </a:rPr>
              <a:t>를 사용하여 캐릭터로고를 제작해봤습니다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35" name="Google Shape;156;p30"/>
          <p:cNvSpPr txBox="1">
            <a:spLocks/>
          </p:cNvSpPr>
          <p:nvPr/>
        </p:nvSpPr>
        <p:spPr>
          <a:xfrm>
            <a:off x="7167516" y="4079104"/>
            <a:ext cx="1319039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 smtClean="0"/>
              <a:t>GHIBLI STUDIO</a:t>
            </a:r>
          </a:p>
          <a:p>
            <a:r>
              <a:rPr lang="en-US" altLang="ko-KR" sz="800" dirty="0" smtClean="0"/>
              <a:t>PROJECTPROPOSAL</a:t>
            </a:r>
            <a:endParaRPr lang="en-US" altLang="ko-KR" sz="800" dirty="0"/>
          </a:p>
        </p:txBody>
      </p:sp>
      <p:sp>
        <p:nvSpPr>
          <p:cNvPr id="4" name="타원 3"/>
          <p:cNvSpPr/>
          <p:nvPr/>
        </p:nvSpPr>
        <p:spPr>
          <a:xfrm>
            <a:off x="3303503" y="1150404"/>
            <a:ext cx="2263274" cy="22632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229" y="1287779"/>
            <a:ext cx="1317822" cy="182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y Backgrounds for Social Media by Slidesgo">
  <a:themeElements>
    <a:clrScheme name="Simple Light">
      <a:dk1>
        <a:srgbClr val="06343A"/>
      </a:dk1>
      <a:lt1>
        <a:srgbClr val="FFFFFF"/>
      </a:lt1>
      <a:dk2>
        <a:srgbClr val="CFEBF1"/>
      </a:dk2>
      <a:lt2>
        <a:srgbClr val="428B9B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634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868</Words>
  <Application>Microsoft Office PowerPoint</Application>
  <PresentationFormat>화면 슬라이드 쇼(16:9)</PresentationFormat>
  <Paragraphs>233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Raleway</vt:lpstr>
      <vt:lpstr>나눔스퀘어_ac Light</vt:lpstr>
      <vt:lpstr>Assistant Medium</vt:lpstr>
      <vt:lpstr>맑은 고딕</vt:lpstr>
      <vt:lpstr>Assistant</vt:lpstr>
      <vt:lpstr>Arial</vt:lpstr>
      <vt:lpstr>Alata</vt:lpstr>
      <vt:lpstr>Sky Backgrounds for Social Media by Slidesgo</vt:lpstr>
      <vt:lpstr>PROJECT PROPOSAL</vt:lpstr>
      <vt:lpstr>CONTENTS</vt:lpstr>
      <vt:lpstr>00  Timeline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YONSAI</dc:creator>
  <cp:lastModifiedBy>YONSAI</cp:lastModifiedBy>
  <cp:revision>70</cp:revision>
  <dcterms:modified xsi:type="dcterms:W3CDTF">2024-03-12T08:28:19Z</dcterms:modified>
</cp:coreProperties>
</file>